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17" r:id="rId3"/>
    <p:sldId id="325" r:id="rId4"/>
    <p:sldId id="326" r:id="rId5"/>
    <p:sldId id="318" r:id="rId6"/>
    <p:sldId id="267" r:id="rId7"/>
    <p:sldId id="291" r:id="rId8"/>
    <p:sldId id="268" r:id="rId9"/>
    <p:sldId id="336" r:id="rId10"/>
    <p:sldId id="337" r:id="rId11"/>
    <p:sldId id="338" r:id="rId12"/>
    <p:sldId id="339" r:id="rId13"/>
    <p:sldId id="340" r:id="rId14"/>
    <p:sldId id="341" r:id="rId15"/>
    <p:sldId id="342" r:id="rId16"/>
    <p:sldId id="343" r:id="rId17"/>
    <p:sldId id="344" r:id="rId18"/>
    <p:sldId id="345" r:id="rId19"/>
    <p:sldId id="346"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320" r:id="rId33"/>
    <p:sldId id="321" r:id="rId34"/>
    <p:sldId id="322" r:id="rId35"/>
    <p:sldId id="269" r:id="rId36"/>
    <p:sldId id="270" r:id="rId37"/>
    <p:sldId id="271" r:id="rId38"/>
    <p:sldId id="272" r:id="rId39"/>
    <p:sldId id="273" r:id="rId40"/>
    <p:sldId id="327" r:id="rId41"/>
    <p:sldId id="275" r:id="rId42"/>
    <p:sldId id="277" r:id="rId43"/>
    <p:sldId id="328" r:id="rId44"/>
    <p:sldId id="329" r:id="rId45"/>
    <p:sldId id="330" r:id="rId46"/>
    <p:sldId id="331" r:id="rId47"/>
    <p:sldId id="332" r:id="rId48"/>
    <p:sldId id="333" r:id="rId49"/>
    <p:sldId id="334" r:id="rId50"/>
    <p:sldId id="335" r:id="rId51"/>
    <p:sldId id="274" r:id="rId52"/>
    <p:sldId id="323" r:id="rId53"/>
    <p:sldId id="278" r:id="rId54"/>
    <p:sldId id="292" r:id="rId55"/>
    <p:sldId id="293" r:id="rId56"/>
    <p:sldId id="295" r:id="rId57"/>
    <p:sldId id="324"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1175B-6518-4DDD-90E8-BFBDC17A9AFD}" type="datetimeFigureOut">
              <a:rPr lang="en-US" smtClean="0"/>
              <a:t>10/11/2022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B55AF-53F8-4735-8723-864093590834}" type="slidenum">
              <a:rPr lang="en-US" smtClean="0"/>
              <a:t>‹#›</a:t>
            </a:fld>
            <a:endParaRPr lang="en-US"/>
          </a:p>
        </p:txBody>
      </p:sp>
    </p:spTree>
    <p:extLst>
      <p:ext uri="{BB962C8B-B14F-4D97-AF65-F5344CB8AC3E}">
        <p14:creationId xmlns:p14="http://schemas.microsoft.com/office/powerpoint/2010/main" val="681788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data-flair.training/blogs/hadoop-tutorial-for-beginners/"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data-flair.training/blogs/hadoop-mapreduce-tutoria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of collection framework , as it </a:t>
            </a:r>
            <a:r>
              <a:rPr lang="en-US" baseline="0" dirty="0" err="1"/>
              <a:t>doesnot</a:t>
            </a:r>
            <a:r>
              <a:rPr lang="en-US" baseline="0" dirty="0"/>
              <a:t> work on the primitive types, wrapper classes are created. Collection framework </a:t>
            </a:r>
          </a:p>
          <a:p>
            <a:r>
              <a:rPr lang="en-US" baseline="0" dirty="0"/>
              <a:t>Work with the object to type so object of wrapper class is to be created. Similar to Java as it has introduced wrapper class corresponding to primitive class. Hadoop has introduced Box classes.</a:t>
            </a:r>
          </a:p>
          <a:p>
            <a:r>
              <a:rPr lang="en-US" baseline="0" dirty="0"/>
              <a:t>For Java conversion from primitive to wrapper is done automatically but for Hadoop we need to explicitly mention that conversion.</a:t>
            </a:r>
          </a:p>
          <a:p>
            <a:r>
              <a:rPr lang="en-US" baseline="0" dirty="0" err="1"/>
              <a:t>Int</a:t>
            </a:r>
            <a:r>
              <a:rPr lang="en-US" baseline="0" dirty="0"/>
              <a:t> -</a:t>
            </a:r>
            <a:r>
              <a:rPr lang="en-US" baseline="0" dirty="0">
                <a:sym typeface="Wingdings" panose="05000000000000000000" pitchFamily="2" charset="2"/>
              </a:rPr>
              <a:t> new </a:t>
            </a:r>
            <a:r>
              <a:rPr lang="en-US" baseline="0" dirty="0" err="1">
                <a:sym typeface="Wingdings" panose="05000000000000000000" pitchFamily="2" charset="2"/>
              </a:rPr>
              <a:t>IntWritable</a:t>
            </a:r>
            <a:r>
              <a:rPr lang="en-US" baseline="0" dirty="0">
                <a:sym typeface="Wingdings" panose="05000000000000000000" pitchFamily="2" charset="2"/>
              </a:rPr>
              <a:t>(</a:t>
            </a:r>
            <a:r>
              <a:rPr lang="en-US" baseline="0" dirty="0" err="1">
                <a:sym typeface="Wingdings" panose="05000000000000000000" pitchFamily="2" charset="2"/>
              </a:rPr>
              <a:t>int</a:t>
            </a:r>
            <a:r>
              <a:rPr lang="en-US" baseline="0" dirty="0">
                <a:sym typeface="Wingdings" panose="05000000000000000000" pitchFamily="2" charset="2"/>
              </a:rPr>
              <a:t>)   and get () method for back</a:t>
            </a:r>
            <a:endParaRPr lang="en-US" dirty="0"/>
          </a:p>
        </p:txBody>
      </p:sp>
      <p:sp>
        <p:nvSpPr>
          <p:cNvPr id="4" name="Slide Number Placeholder 3"/>
          <p:cNvSpPr>
            <a:spLocks noGrp="1"/>
          </p:cNvSpPr>
          <p:nvPr>
            <p:ph type="sldNum" sz="quarter" idx="10"/>
          </p:nvPr>
        </p:nvSpPr>
        <p:spPr/>
        <p:txBody>
          <a:bodyPr/>
          <a:lstStyle/>
          <a:p>
            <a:fld id="{CC895334-BDEC-4F05-928A-EA78E7FE809F}" type="slidenum">
              <a:rPr lang="en-US" smtClean="0"/>
              <a:t>7</a:t>
            </a:fld>
            <a:endParaRPr lang="en-US"/>
          </a:p>
        </p:txBody>
      </p:sp>
    </p:spTree>
    <p:extLst>
      <p:ext uri="{BB962C8B-B14F-4D97-AF65-F5344CB8AC3E}">
        <p14:creationId xmlns:p14="http://schemas.microsoft.com/office/powerpoint/2010/main" val="288618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20B55AF-53F8-4735-8723-864093590834}" type="slidenum">
              <a:rPr lang="en-US" smtClean="0"/>
              <a:t>8</a:t>
            </a:fld>
            <a:endParaRPr lang="en-US"/>
          </a:p>
        </p:txBody>
      </p:sp>
    </p:spTree>
    <p:extLst>
      <p:ext uri="{BB962C8B-B14F-4D97-AF65-F5344CB8AC3E}">
        <p14:creationId xmlns:p14="http://schemas.microsoft.com/office/powerpoint/2010/main" val="2793923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linkClick r:id="rId3"/>
              </a:rPr>
              <a:t>Hadoop</a:t>
            </a:r>
            <a:r>
              <a:rPr lang="en-US" b="1" dirty="0"/>
              <a:t> Combiner</a:t>
            </a:r>
            <a:r>
              <a:rPr lang="en-US" dirty="0"/>
              <a:t> is also known as “</a:t>
            </a:r>
            <a:r>
              <a:rPr lang="en-US" b="1" dirty="0"/>
              <a:t>Mini-Reducer</a:t>
            </a:r>
            <a:r>
              <a:rPr lang="en-US" dirty="0"/>
              <a:t>” that summarizes the Mapper output record with the same Key before passing to the Reducer. </a:t>
            </a:r>
            <a:r>
              <a:rPr lang="en-US" b="1" dirty="0">
                <a:hlinkClick r:id="rId4"/>
              </a:rPr>
              <a:t>MapReduce </a:t>
            </a:r>
            <a:r>
              <a:rPr lang="en-US" dirty="0"/>
              <a:t>combiner we are going to answer what is a Hadoop combiner, MapReduce program with and without combiner, advantages of Hadoop combiner and disadvantages of the combiner in Hadoop.</a:t>
            </a:r>
          </a:p>
          <a:p>
            <a:endParaRPr lang="en-US" dirty="0"/>
          </a:p>
        </p:txBody>
      </p:sp>
      <p:sp>
        <p:nvSpPr>
          <p:cNvPr id="4" name="Slide Number Placeholder 3"/>
          <p:cNvSpPr>
            <a:spLocks noGrp="1"/>
          </p:cNvSpPr>
          <p:nvPr>
            <p:ph type="sldNum" sz="quarter" idx="10"/>
          </p:nvPr>
        </p:nvSpPr>
        <p:spPr/>
        <p:txBody>
          <a:bodyPr/>
          <a:lstStyle/>
          <a:p>
            <a:fld id="{CC895334-BDEC-4F05-928A-EA78E7FE809F}" type="slidenum">
              <a:rPr lang="en-US" smtClean="0"/>
              <a:t>63</a:t>
            </a:fld>
            <a:endParaRPr lang="en-US"/>
          </a:p>
        </p:txBody>
      </p:sp>
    </p:spTree>
    <p:extLst>
      <p:ext uri="{BB962C8B-B14F-4D97-AF65-F5344CB8AC3E}">
        <p14:creationId xmlns:p14="http://schemas.microsoft.com/office/powerpoint/2010/main" val="286437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1" dirty="0"/>
              <a:t> Partitioner</a:t>
            </a:r>
            <a:r>
              <a:rPr lang="en-US" dirty="0"/>
              <a:t> in MapReduce controls the partitioning of the key of the intermediate mapper output. By hash function, key (or a subset of the key) is used to derive the partition. A total number of partitions depends on the number of reduce task. Here we will also learn what is the need of Hadoop </a:t>
            </a:r>
            <a:r>
              <a:rPr lang="en-US" dirty="0" err="1"/>
              <a:t>partitioner</a:t>
            </a:r>
            <a:r>
              <a:rPr lang="en-US" dirty="0"/>
              <a:t>, what is the default Hadoop </a:t>
            </a:r>
            <a:r>
              <a:rPr lang="en-US" dirty="0" err="1"/>
              <a:t>partitioner</a:t>
            </a:r>
            <a:r>
              <a:rPr lang="en-US" dirty="0"/>
              <a:t>, how many practitioners are required in Hadoop and what do you mean by poor partitioning in Hadoop along with ways to overcome MapReduce poor partitioning.</a:t>
            </a:r>
          </a:p>
        </p:txBody>
      </p:sp>
      <p:sp>
        <p:nvSpPr>
          <p:cNvPr id="4" name="Slide Number Placeholder 3"/>
          <p:cNvSpPr>
            <a:spLocks noGrp="1"/>
          </p:cNvSpPr>
          <p:nvPr>
            <p:ph type="sldNum" sz="quarter" idx="10"/>
          </p:nvPr>
        </p:nvSpPr>
        <p:spPr/>
        <p:txBody>
          <a:bodyPr/>
          <a:lstStyle/>
          <a:p>
            <a:fld id="{CC895334-BDEC-4F05-928A-EA78E7FE809F}" type="slidenum">
              <a:rPr lang="en-US" smtClean="0"/>
              <a:t>68</a:t>
            </a:fld>
            <a:endParaRPr lang="en-US"/>
          </a:p>
        </p:txBody>
      </p:sp>
    </p:spTree>
    <p:extLst>
      <p:ext uri="{BB962C8B-B14F-4D97-AF65-F5344CB8AC3E}">
        <p14:creationId xmlns:p14="http://schemas.microsoft.com/office/powerpoint/2010/main" val="273586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A68048-2897-4A9B-AA2A-6366E33A7D5C}"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2009924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68048-2897-4A9B-AA2A-6366E33A7D5C}"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976198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68048-2897-4A9B-AA2A-6366E33A7D5C}"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2771403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A68048-2897-4A9B-AA2A-6366E33A7D5C}"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18889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A68048-2897-4A9B-AA2A-6366E33A7D5C}"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14311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A68048-2897-4A9B-AA2A-6366E33A7D5C}"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3885871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A68048-2897-4A9B-AA2A-6366E33A7D5C}" type="datetimeFigureOut">
              <a:rPr lang="en-US" smtClean="0"/>
              <a:t>10/11/2022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410804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A68048-2897-4A9B-AA2A-6366E33A7D5C}" type="datetimeFigureOut">
              <a:rPr lang="en-US" smtClean="0"/>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2284597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A68048-2897-4A9B-AA2A-6366E33A7D5C}" type="datetimeFigureOut">
              <a:rPr lang="en-US" smtClean="0"/>
              <a:t>10/11/2022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1222009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A68048-2897-4A9B-AA2A-6366E33A7D5C}"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382688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A68048-2897-4A9B-AA2A-6366E33A7D5C}"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08166B-38E2-48AB-915B-2E858E8A29F3}" type="slidenum">
              <a:rPr lang="en-US" smtClean="0"/>
              <a:t>‹#›</a:t>
            </a:fld>
            <a:endParaRPr lang="en-US"/>
          </a:p>
        </p:txBody>
      </p:sp>
    </p:spTree>
    <p:extLst>
      <p:ext uri="{BB962C8B-B14F-4D97-AF65-F5344CB8AC3E}">
        <p14:creationId xmlns:p14="http://schemas.microsoft.com/office/powerpoint/2010/main" val="3451788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A68048-2897-4A9B-AA2A-6366E33A7D5C}" type="datetimeFigureOut">
              <a:rPr lang="en-US" smtClean="0"/>
              <a:t>10/11/2022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8166B-38E2-48AB-915B-2E858E8A29F3}" type="slidenum">
              <a:rPr lang="en-US" smtClean="0"/>
              <a:t>‹#›</a:t>
            </a:fld>
            <a:endParaRPr lang="en-US"/>
          </a:p>
        </p:txBody>
      </p:sp>
    </p:spTree>
    <p:extLst>
      <p:ext uri="{BB962C8B-B14F-4D97-AF65-F5344CB8AC3E}">
        <p14:creationId xmlns:p14="http://schemas.microsoft.com/office/powerpoint/2010/main" val="3941246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hadoop.apache.org/core/" TargetMode="External"/><Relationship Id="rId2" Type="http://schemas.openxmlformats.org/officeDocument/2006/relationships/hyperlink" Target="http://labs.google.com/papers/sawzall.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data-flair.training/blogs/hadoop-inputformat-types/" TargetMode="External"/><Relationship Id="rId2" Type="http://schemas.openxmlformats.org/officeDocument/2006/relationships/hyperlink" Target="http://data-flair.training/blogs/hadoop-mapreduce-tutorial/"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data-flair.training/blogs/hadoop-mapreduce-flow/"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data-flair.training/blogs/recordreader-in-hadoop-mapreduc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data-flair.training/blogs/recordreader-in-hadoop-mapreduce/" TargetMode="External"/><Relationship Id="rId2" Type="http://schemas.openxmlformats.org/officeDocument/2006/relationships/hyperlink" Target="http://data-flair.training/blogs/mapper-in-hadoop-mapreduc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data-flair.training/blogs/mapper-in-hadoop-mapreduc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data-flair.training/blogs/how-hadoop-mapreduce-work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data-flair.training/blogs/how-hadoop-mapreduce-work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systutorials.com/tag/mapreduc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Map Reduce Programming</a:t>
            </a:r>
          </a:p>
        </p:txBody>
      </p:sp>
    </p:spTree>
    <p:extLst>
      <p:ext uri="{BB962C8B-B14F-4D97-AF65-F5344CB8AC3E}">
        <p14:creationId xmlns:p14="http://schemas.microsoft.com/office/powerpoint/2010/main" val="711813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a:extLst>
              <a:ext uri="{FF2B5EF4-FFF2-40B4-BE49-F238E27FC236}">
                <a16:creationId xmlns:a16="http://schemas.microsoft.com/office/drawing/2014/main" id="{D67BF80F-8E65-4A9D-A09C-F60F7E90ACB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F83A1007-ED86-43ED-B410-A326FB444D6B}" type="datetime1">
              <a:rPr lang="zh-CN" altLang="en-US"/>
              <a:pPr/>
              <a:t>2022/10/11</a:t>
            </a:fld>
            <a:endParaRPr lang="en-US" altLang="zh-CN"/>
          </a:p>
        </p:txBody>
      </p:sp>
      <p:sp>
        <p:nvSpPr>
          <p:cNvPr id="43011" name="灯片编号占位符 4">
            <a:extLst>
              <a:ext uri="{FF2B5EF4-FFF2-40B4-BE49-F238E27FC236}">
                <a16:creationId xmlns:a16="http://schemas.microsoft.com/office/drawing/2014/main" id="{24DC40AB-1C53-41AB-A197-8257C20573D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E4FF1858-185E-45F3-B2AC-C0D4C43BAA73}" type="slidenum">
              <a:rPr lang="en-US" altLang="zh-CN"/>
              <a:pPr/>
              <a:t>10</a:t>
            </a:fld>
            <a:endParaRPr lang="en-US" altLang="zh-CN"/>
          </a:p>
        </p:txBody>
      </p:sp>
      <p:sp>
        <p:nvSpPr>
          <p:cNvPr id="43012" name="Rectangle 2">
            <a:extLst>
              <a:ext uri="{FF2B5EF4-FFF2-40B4-BE49-F238E27FC236}">
                <a16:creationId xmlns:a16="http://schemas.microsoft.com/office/drawing/2014/main" id="{3BE82497-F8E8-49B8-BD13-101BF578AAD4}"/>
              </a:ext>
            </a:extLst>
          </p:cNvPr>
          <p:cNvSpPr>
            <a:spLocks noGrp="1" noChangeArrowheads="1"/>
          </p:cNvSpPr>
          <p:nvPr>
            <p:ph type="title"/>
          </p:nvPr>
        </p:nvSpPr>
        <p:spPr/>
        <p:txBody>
          <a:bodyPr/>
          <a:lstStyle/>
          <a:p>
            <a:r>
              <a:rPr lang="en-US" altLang="zh-CN"/>
              <a:t>Recall HashTable</a:t>
            </a:r>
          </a:p>
        </p:txBody>
      </p:sp>
      <p:pic>
        <p:nvPicPr>
          <p:cNvPr id="43013" name="Picture 5" descr="450px-Hash_table_5_0_1_1_1_1_1_LL">
            <a:extLst>
              <a:ext uri="{FF2B5EF4-FFF2-40B4-BE49-F238E27FC236}">
                <a16:creationId xmlns:a16="http://schemas.microsoft.com/office/drawing/2014/main" id="{F36D74B4-F002-496A-A956-D72163836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1196976"/>
            <a:ext cx="6430963"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7">
            <a:extLst>
              <a:ext uri="{FF2B5EF4-FFF2-40B4-BE49-F238E27FC236}">
                <a16:creationId xmlns:a16="http://schemas.microsoft.com/office/drawing/2014/main" id="{CA750A3E-C707-41E5-BA4C-CBF2C6AD13B2}"/>
              </a:ext>
            </a:extLst>
          </p:cNvPr>
          <p:cNvSpPr txBox="1">
            <a:spLocks noChangeArrowheads="1"/>
          </p:cNvSpPr>
          <p:nvPr/>
        </p:nvSpPr>
        <p:spPr bwMode="auto">
          <a:xfrm>
            <a:off x="1774825" y="6015038"/>
            <a:ext cx="554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Hash Function maps input keys to buckets.</a:t>
            </a:r>
            <a:endParaRPr lang="en-US" altLang="zh-CN"/>
          </a:p>
        </p:txBody>
      </p:sp>
      <p:sp>
        <p:nvSpPr>
          <p:cNvPr id="43015" name="Freeform 10">
            <a:extLst>
              <a:ext uri="{FF2B5EF4-FFF2-40B4-BE49-F238E27FC236}">
                <a16:creationId xmlns:a16="http://schemas.microsoft.com/office/drawing/2014/main" id="{EECFE270-DB19-4964-ABBE-572468011FD1}"/>
              </a:ext>
            </a:extLst>
          </p:cNvPr>
          <p:cNvSpPr>
            <a:spLocks/>
          </p:cNvSpPr>
          <p:nvPr/>
        </p:nvSpPr>
        <p:spPr bwMode="auto">
          <a:xfrm>
            <a:off x="3863975" y="5300664"/>
            <a:ext cx="503238" cy="719137"/>
          </a:xfrm>
          <a:custGeom>
            <a:avLst/>
            <a:gdLst>
              <a:gd name="T0" fmla="*/ 0 w 317"/>
              <a:gd name="T1" fmla="*/ 1141629194 h 453"/>
              <a:gd name="T2" fmla="*/ 569555878 w 317"/>
              <a:gd name="T3" fmla="*/ 798888182 h 453"/>
              <a:gd name="T4" fmla="*/ 342741591 w 317"/>
              <a:gd name="T5" fmla="*/ 456147170 h 453"/>
              <a:gd name="T6" fmla="*/ 798891119 w 317"/>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453">
                <a:moveTo>
                  <a:pt x="0" y="453"/>
                </a:moveTo>
                <a:cubicBezTo>
                  <a:pt x="101" y="407"/>
                  <a:pt x="203" y="362"/>
                  <a:pt x="226" y="317"/>
                </a:cubicBezTo>
                <a:cubicBezTo>
                  <a:pt x="249" y="272"/>
                  <a:pt x="121" y="234"/>
                  <a:pt x="136" y="181"/>
                </a:cubicBezTo>
                <a:cubicBezTo>
                  <a:pt x="151" y="128"/>
                  <a:pt x="234" y="64"/>
                  <a:pt x="317" y="0"/>
                </a:cubicBezTo>
              </a:path>
            </a:pathLst>
          </a:custGeom>
          <a:noFill/>
          <a:ln w="34925" cap="flat">
            <a:solidFill>
              <a:schemeClr val="tx1"/>
            </a:solidFill>
            <a:prstDash val="sysDot"/>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a:extLst>
              <a:ext uri="{FF2B5EF4-FFF2-40B4-BE49-F238E27FC236}">
                <a16:creationId xmlns:a16="http://schemas.microsoft.com/office/drawing/2014/main" id="{B2043CCF-FCD6-4F3F-8981-AE3C18BE6A6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5CFE1EAB-EC4E-4AD1-8B17-FFA71F20B436}" type="datetime1">
              <a:rPr lang="zh-CN" altLang="en-US"/>
              <a:pPr/>
              <a:t>2022/10/11</a:t>
            </a:fld>
            <a:endParaRPr lang="en-US" altLang="zh-CN"/>
          </a:p>
        </p:txBody>
      </p:sp>
      <p:sp>
        <p:nvSpPr>
          <p:cNvPr id="44035" name="灯片编号占位符 4">
            <a:extLst>
              <a:ext uri="{FF2B5EF4-FFF2-40B4-BE49-F238E27FC236}">
                <a16:creationId xmlns:a16="http://schemas.microsoft.com/office/drawing/2014/main" id="{BFCCA606-DCBD-42D0-9E86-C4F6924ED5C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4ABA7559-247A-4501-945E-98157AC3C87A}" type="slidenum">
              <a:rPr lang="en-US" altLang="zh-CN"/>
              <a:pPr/>
              <a:t>11</a:t>
            </a:fld>
            <a:endParaRPr lang="en-US" altLang="zh-CN"/>
          </a:p>
        </p:txBody>
      </p:sp>
      <p:sp>
        <p:nvSpPr>
          <p:cNvPr id="44036" name="Rectangle 2">
            <a:extLst>
              <a:ext uri="{FF2B5EF4-FFF2-40B4-BE49-F238E27FC236}">
                <a16:creationId xmlns:a16="http://schemas.microsoft.com/office/drawing/2014/main" id="{283B6196-5A44-4C59-8946-50F4B1E3C2BD}"/>
              </a:ext>
            </a:extLst>
          </p:cNvPr>
          <p:cNvSpPr>
            <a:spLocks noGrp="1" noChangeArrowheads="1"/>
          </p:cNvSpPr>
          <p:nvPr>
            <p:ph type="title"/>
          </p:nvPr>
        </p:nvSpPr>
        <p:spPr/>
        <p:txBody>
          <a:bodyPr/>
          <a:lstStyle/>
          <a:p>
            <a:r>
              <a:rPr lang="en-US" altLang="zh-CN" sz="3200"/>
              <a:t>From HashTable to </a:t>
            </a:r>
            <a:r>
              <a:rPr lang="en-US" altLang="zh-CN" sz="2400"/>
              <a:t>Distributed Hash Table (DHT)</a:t>
            </a:r>
          </a:p>
        </p:txBody>
      </p:sp>
      <p:pic>
        <p:nvPicPr>
          <p:cNvPr id="44037" name="Picture 3" descr="450px-Hash_table_5_0_1_1_1_1_1_LL">
            <a:extLst>
              <a:ext uri="{FF2B5EF4-FFF2-40B4-BE49-F238E27FC236}">
                <a16:creationId xmlns:a16="http://schemas.microsoft.com/office/drawing/2014/main" id="{1ADEAE5F-5F2A-4FBE-B1D5-8530D9819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1196976"/>
            <a:ext cx="6430963"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 Box 4">
            <a:extLst>
              <a:ext uri="{FF2B5EF4-FFF2-40B4-BE49-F238E27FC236}">
                <a16:creationId xmlns:a16="http://schemas.microsoft.com/office/drawing/2014/main" id="{91A613B5-0E40-4D5E-87E1-4FB4014767CA}"/>
              </a:ext>
            </a:extLst>
          </p:cNvPr>
          <p:cNvSpPr txBox="1">
            <a:spLocks noChangeArrowheads="1"/>
          </p:cNvSpPr>
          <p:nvPr/>
        </p:nvSpPr>
        <p:spPr bwMode="auto">
          <a:xfrm>
            <a:off x="1774825" y="6015038"/>
            <a:ext cx="67691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Disibuted Hash Function maps input keys to physical nodes.</a:t>
            </a:r>
            <a:endParaRPr lang="en-US" altLang="zh-CN"/>
          </a:p>
        </p:txBody>
      </p:sp>
      <p:sp>
        <p:nvSpPr>
          <p:cNvPr id="44039" name="Freeform 5">
            <a:extLst>
              <a:ext uri="{FF2B5EF4-FFF2-40B4-BE49-F238E27FC236}">
                <a16:creationId xmlns:a16="http://schemas.microsoft.com/office/drawing/2014/main" id="{D394F6C4-5FD5-46B6-A40F-1C31FB6AB3A5}"/>
              </a:ext>
            </a:extLst>
          </p:cNvPr>
          <p:cNvSpPr>
            <a:spLocks/>
          </p:cNvSpPr>
          <p:nvPr/>
        </p:nvSpPr>
        <p:spPr bwMode="auto">
          <a:xfrm>
            <a:off x="3863975" y="5300664"/>
            <a:ext cx="503238" cy="719137"/>
          </a:xfrm>
          <a:custGeom>
            <a:avLst/>
            <a:gdLst>
              <a:gd name="T0" fmla="*/ 0 w 317"/>
              <a:gd name="T1" fmla="*/ 1141629194 h 453"/>
              <a:gd name="T2" fmla="*/ 569555878 w 317"/>
              <a:gd name="T3" fmla="*/ 798888182 h 453"/>
              <a:gd name="T4" fmla="*/ 342741591 w 317"/>
              <a:gd name="T5" fmla="*/ 456147170 h 453"/>
              <a:gd name="T6" fmla="*/ 798891119 w 317"/>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453">
                <a:moveTo>
                  <a:pt x="0" y="453"/>
                </a:moveTo>
                <a:cubicBezTo>
                  <a:pt x="101" y="407"/>
                  <a:pt x="203" y="362"/>
                  <a:pt x="226" y="317"/>
                </a:cubicBezTo>
                <a:cubicBezTo>
                  <a:pt x="249" y="272"/>
                  <a:pt x="121" y="234"/>
                  <a:pt x="136" y="181"/>
                </a:cubicBezTo>
                <a:cubicBezTo>
                  <a:pt x="151" y="128"/>
                  <a:pt x="234" y="64"/>
                  <a:pt x="317" y="0"/>
                </a:cubicBezTo>
              </a:path>
            </a:pathLst>
          </a:custGeom>
          <a:noFill/>
          <a:ln w="34925" cap="flat">
            <a:solidFill>
              <a:schemeClr val="tx1"/>
            </a:solidFill>
            <a:prstDash val="sysDot"/>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4040" name="Rectangle 6">
            <a:extLst>
              <a:ext uri="{FF2B5EF4-FFF2-40B4-BE49-F238E27FC236}">
                <a16:creationId xmlns:a16="http://schemas.microsoft.com/office/drawing/2014/main" id="{A95C56D3-872E-43B7-BFAC-BCA27A9C4BAC}"/>
              </a:ext>
            </a:extLst>
          </p:cNvPr>
          <p:cNvSpPr>
            <a:spLocks noChangeArrowheads="1"/>
          </p:cNvSpPr>
          <p:nvPr/>
        </p:nvSpPr>
        <p:spPr bwMode="auto">
          <a:xfrm>
            <a:off x="4727576" y="1628776"/>
            <a:ext cx="4752975" cy="1223963"/>
          </a:xfrm>
          <a:prstGeom prst="rect">
            <a:avLst/>
          </a:prstGeom>
          <a:solidFill>
            <a:srgbClr val="FFFF99">
              <a:alpha val="2901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4041" name="Rectangle 7">
            <a:extLst>
              <a:ext uri="{FF2B5EF4-FFF2-40B4-BE49-F238E27FC236}">
                <a16:creationId xmlns:a16="http://schemas.microsoft.com/office/drawing/2014/main" id="{9DFAC03C-2B79-4982-A48D-F62ED562879E}"/>
              </a:ext>
            </a:extLst>
          </p:cNvPr>
          <p:cNvSpPr>
            <a:spLocks noChangeArrowheads="1"/>
          </p:cNvSpPr>
          <p:nvPr/>
        </p:nvSpPr>
        <p:spPr bwMode="auto">
          <a:xfrm>
            <a:off x="4727576" y="2924175"/>
            <a:ext cx="4752975" cy="1657350"/>
          </a:xfrm>
          <a:prstGeom prst="rect">
            <a:avLst/>
          </a:prstGeom>
          <a:solidFill>
            <a:srgbClr val="99CCFF">
              <a:alpha val="3686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4042" name="Rectangle 8">
            <a:extLst>
              <a:ext uri="{FF2B5EF4-FFF2-40B4-BE49-F238E27FC236}">
                <a16:creationId xmlns:a16="http://schemas.microsoft.com/office/drawing/2014/main" id="{6C28072E-74FC-4E9C-A566-E17B23D8154A}"/>
              </a:ext>
            </a:extLst>
          </p:cNvPr>
          <p:cNvSpPr>
            <a:spLocks noChangeArrowheads="1"/>
          </p:cNvSpPr>
          <p:nvPr/>
        </p:nvSpPr>
        <p:spPr bwMode="auto">
          <a:xfrm>
            <a:off x="4727576" y="4652963"/>
            <a:ext cx="4752975" cy="1223962"/>
          </a:xfrm>
          <a:prstGeom prst="rect">
            <a:avLst/>
          </a:prstGeom>
          <a:solidFill>
            <a:srgbClr val="FF0000">
              <a:alpha val="2901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4043" name="Text Box 9">
            <a:extLst>
              <a:ext uri="{FF2B5EF4-FFF2-40B4-BE49-F238E27FC236}">
                <a16:creationId xmlns:a16="http://schemas.microsoft.com/office/drawing/2014/main" id="{051699C6-282A-4D3D-B21C-8E0C9CAE43DA}"/>
              </a:ext>
            </a:extLst>
          </p:cNvPr>
          <p:cNvSpPr txBox="1">
            <a:spLocks noChangeArrowheads="1"/>
          </p:cNvSpPr>
          <p:nvPr/>
        </p:nvSpPr>
        <p:spPr bwMode="auto">
          <a:xfrm>
            <a:off x="9625013" y="1916113"/>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Node-1</a:t>
            </a:r>
            <a:endParaRPr lang="en-US" altLang="zh-CN"/>
          </a:p>
        </p:txBody>
      </p:sp>
      <p:sp>
        <p:nvSpPr>
          <p:cNvPr id="44044" name="Text Box 10">
            <a:extLst>
              <a:ext uri="{FF2B5EF4-FFF2-40B4-BE49-F238E27FC236}">
                <a16:creationId xmlns:a16="http://schemas.microsoft.com/office/drawing/2014/main" id="{689F37CF-041E-4FB3-9091-CC8CACDAC7C3}"/>
              </a:ext>
            </a:extLst>
          </p:cNvPr>
          <p:cNvSpPr txBox="1">
            <a:spLocks noChangeArrowheads="1"/>
          </p:cNvSpPr>
          <p:nvPr/>
        </p:nvSpPr>
        <p:spPr bwMode="auto">
          <a:xfrm>
            <a:off x="9625013" y="3284538"/>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Node-2</a:t>
            </a:r>
            <a:endParaRPr lang="en-US" altLang="zh-CN"/>
          </a:p>
        </p:txBody>
      </p:sp>
      <p:sp>
        <p:nvSpPr>
          <p:cNvPr id="44045" name="Text Box 11">
            <a:extLst>
              <a:ext uri="{FF2B5EF4-FFF2-40B4-BE49-F238E27FC236}">
                <a16:creationId xmlns:a16="http://schemas.microsoft.com/office/drawing/2014/main" id="{831D9E2F-9D43-4D59-A277-BC560558A352}"/>
              </a:ext>
            </a:extLst>
          </p:cNvPr>
          <p:cNvSpPr txBox="1">
            <a:spLocks noChangeArrowheads="1"/>
          </p:cNvSpPr>
          <p:nvPr/>
        </p:nvSpPr>
        <p:spPr bwMode="auto">
          <a:xfrm>
            <a:off x="9696450" y="5013326"/>
            <a:ext cx="97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Node-n</a:t>
            </a:r>
            <a:endParaRPr lang="en-US" altLang="zh-CN"/>
          </a:p>
        </p:txBody>
      </p:sp>
      <p:sp>
        <p:nvSpPr>
          <p:cNvPr id="44046" name="Text Box 12">
            <a:extLst>
              <a:ext uri="{FF2B5EF4-FFF2-40B4-BE49-F238E27FC236}">
                <a16:creationId xmlns:a16="http://schemas.microsoft.com/office/drawing/2014/main" id="{108D7535-1CD1-4D40-A993-DC568CB6FC6A}"/>
              </a:ext>
            </a:extLst>
          </p:cNvPr>
          <p:cNvSpPr txBox="1">
            <a:spLocks noChangeArrowheads="1"/>
          </p:cNvSpPr>
          <p:nvPr/>
        </p:nvSpPr>
        <p:spPr bwMode="auto">
          <a:xfrm>
            <a:off x="9625013" y="4149726"/>
            <a:ext cx="97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a:extLst>
              <a:ext uri="{FF2B5EF4-FFF2-40B4-BE49-F238E27FC236}">
                <a16:creationId xmlns:a16="http://schemas.microsoft.com/office/drawing/2014/main" id="{40B0FE65-58E7-45B0-A874-FF5031504A0A}"/>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16EA8136-F538-4BB4-BDA6-F9FDDAFD7467}" type="datetime1">
              <a:rPr lang="zh-CN" altLang="en-US"/>
              <a:pPr/>
              <a:t>2022/10/11</a:t>
            </a:fld>
            <a:endParaRPr lang="en-US" altLang="zh-CN"/>
          </a:p>
        </p:txBody>
      </p:sp>
      <p:sp>
        <p:nvSpPr>
          <p:cNvPr id="45059" name="灯片编号占位符 4">
            <a:extLst>
              <a:ext uri="{FF2B5EF4-FFF2-40B4-BE49-F238E27FC236}">
                <a16:creationId xmlns:a16="http://schemas.microsoft.com/office/drawing/2014/main" id="{7F275742-01F5-46EA-A0C5-37F88CC14D4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FD04594B-F20D-42F6-8D4A-CBDDD6D01496}" type="slidenum">
              <a:rPr lang="en-US" altLang="zh-CN"/>
              <a:pPr/>
              <a:t>12</a:t>
            </a:fld>
            <a:endParaRPr lang="en-US" altLang="zh-CN"/>
          </a:p>
        </p:txBody>
      </p:sp>
      <p:sp>
        <p:nvSpPr>
          <p:cNvPr id="45060" name="Rectangle 2">
            <a:extLst>
              <a:ext uri="{FF2B5EF4-FFF2-40B4-BE49-F238E27FC236}">
                <a16:creationId xmlns:a16="http://schemas.microsoft.com/office/drawing/2014/main" id="{0C1E3169-6544-4580-AFDB-FD0287BF621C}"/>
              </a:ext>
            </a:extLst>
          </p:cNvPr>
          <p:cNvSpPr>
            <a:spLocks noGrp="1" noChangeArrowheads="1"/>
          </p:cNvSpPr>
          <p:nvPr>
            <p:ph type="title"/>
          </p:nvPr>
        </p:nvSpPr>
        <p:spPr/>
        <p:txBody>
          <a:bodyPr/>
          <a:lstStyle/>
          <a:p>
            <a:r>
              <a:rPr lang="fi-FI" altLang="zh-CN"/>
              <a:t>From DHT to MapReduce</a:t>
            </a:r>
            <a:endParaRPr lang="en-US" altLang="zh-CN"/>
          </a:p>
        </p:txBody>
      </p:sp>
      <p:sp>
        <p:nvSpPr>
          <p:cNvPr id="45061" name="Rectangle 3">
            <a:extLst>
              <a:ext uri="{FF2B5EF4-FFF2-40B4-BE49-F238E27FC236}">
                <a16:creationId xmlns:a16="http://schemas.microsoft.com/office/drawing/2014/main" id="{76BC1336-601A-453F-A2DB-FB69AF42CE68}"/>
              </a:ext>
            </a:extLst>
          </p:cNvPr>
          <p:cNvSpPr>
            <a:spLocks noGrp="1" noChangeArrowheads="1"/>
          </p:cNvSpPr>
          <p:nvPr>
            <p:ph type="body" idx="1"/>
          </p:nvPr>
        </p:nvSpPr>
        <p:spPr/>
        <p:txBody>
          <a:bodyPr/>
          <a:lstStyle/>
          <a:p>
            <a:endParaRPr lang="zh-CN" altLang="zh-CN"/>
          </a:p>
        </p:txBody>
      </p:sp>
      <p:pic>
        <p:nvPicPr>
          <p:cNvPr id="45062" name="Picture 4" descr="450px-Hash_table_5_0_1_1_1_1_1_LL">
            <a:extLst>
              <a:ext uri="{FF2B5EF4-FFF2-40B4-BE49-F238E27FC236}">
                <a16:creationId xmlns:a16="http://schemas.microsoft.com/office/drawing/2014/main" id="{963025FD-66AE-4D59-AE65-FBDBE8066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1196976"/>
            <a:ext cx="6430963"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Rectangle 5">
            <a:extLst>
              <a:ext uri="{FF2B5EF4-FFF2-40B4-BE49-F238E27FC236}">
                <a16:creationId xmlns:a16="http://schemas.microsoft.com/office/drawing/2014/main" id="{A9B1ECDA-4161-4CAC-BEB3-CC8B97B5924A}"/>
              </a:ext>
            </a:extLst>
          </p:cNvPr>
          <p:cNvSpPr>
            <a:spLocks noChangeArrowheads="1"/>
          </p:cNvSpPr>
          <p:nvPr/>
        </p:nvSpPr>
        <p:spPr bwMode="auto">
          <a:xfrm>
            <a:off x="4727576" y="1628776"/>
            <a:ext cx="4752975" cy="1223963"/>
          </a:xfrm>
          <a:prstGeom prst="rect">
            <a:avLst/>
          </a:prstGeom>
          <a:solidFill>
            <a:srgbClr val="FFFF99">
              <a:alpha val="2901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5064" name="Rectangle 6">
            <a:extLst>
              <a:ext uri="{FF2B5EF4-FFF2-40B4-BE49-F238E27FC236}">
                <a16:creationId xmlns:a16="http://schemas.microsoft.com/office/drawing/2014/main" id="{CCDC4E30-86DE-4259-B80C-9CF97D55EB09}"/>
              </a:ext>
            </a:extLst>
          </p:cNvPr>
          <p:cNvSpPr>
            <a:spLocks noChangeArrowheads="1"/>
          </p:cNvSpPr>
          <p:nvPr/>
        </p:nvSpPr>
        <p:spPr bwMode="auto">
          <a:xfrm>
            <a:off x="4727576" y="2924175"/>
            <a:ext cx="4752975" cy="1657350"/>
          </a:xfrm>
          <a:prstGeom prst="rect">
            <a:avLst/>
          </a:prstGeom>
          <a:solidFill>
            <a:srgbClr val="99CCFF">
              <a:alpha val="36862"/>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5065" name="Rectangle 7">
            <a:extLst>
              <a:ext uri="{FF2B5EF4-FFF2-40B4-BE49-F238E27FC236}">
                <a16:creationId xmlns:a16="http://schemas.microsoft.com/office/drawing/2014/main" id="{5AE74B15-0EC5-447A-B360-C86CD08F28C1}"/>
              </a:ext>
            </a:extLst>
          </p:cNvPr>
          <p:cNvSpPr>
            <a:spLocks noChangeArrowheads="1"/>
          </p:cNvSpPr>
          <p:nvPr/>
        </p:nvSpPr>
        <p:spPr bwMode="auto">
          <a:xfrm>
            <a:off x="4727576" y="4652963"/>
            <a:ext cx="4752975" cy="1223962"/>
          </a:xfrm>
          <a:prstGeom prst="rect">
            <a:avLst/>
          </a:prstGeom>
          <a:solidFill>
            <a:srgbClr val="FF0000">
              <a:alpha val="29019"/>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1" hangingPunct="1"/>
            <a:endParaRPr lang="zh-CN" altLang="en-US"/>
          </a:p>
        </p:txBody>
      </p:sp>
      <p:sp>
        <p:nvSpPr>
          <p:cNvPr id="45066" name="Text Box 8">
            <a:extLst>
              <a:ext uri="{FF2B5EF4-FFF2-40B4-BE49-F238E27FC236}">
                <a16:creationId xmlns:a16="http://schemas.microsoft.com/office/drawing/2014/main" id="{8F0C5820-0043-4B17-AA61-E424A35E44A1}"/>
              </a:ext>
            </a:extLst>
          </p:cNvPr>
          <p:cNvSpPr txBox="1">
            <a:spLocks noChangeArrowheads="1"/>
          </p:cNvSpPr>
          <p:nvPr/>
        </p:nvSpPr>
        <p:spPr bwMode="auto">
          <a:xfrm>
            <a:off x="9625013" y="1916113"/>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Node-1</a:t>
            </a:r>
            <a:endParaRPr lang="en-US" altLang="zh-CN"/>
          </a:p>
        </p:txBody>
      </p:sp>
      <p:sp>
        <p:nvSpPr>
          <p:cNvPr id="45067" name="Text Box 9">
            <a:extLst>
              <a:ext uri="{FF2B5EF4-FFF2-40B4-BE49-F238E27FC236}">
                <a16:creationId xmlns:a16="http://schemas.microsoft.com/office/drawing/2014/main" id="{10E5D34F-3FDC-41CD-9D65-3BF329561737}"/>
              </a:ext>
            </a:extLst>
          </p:cNvPr>
          <p:cNvSpPr txBox="1">
            <a:spLocks noChangeArrowheads="1"/>
          </p:cNvSpPr>
          <p:nvPr/>
        </p:nvSpPr>
        <p:spPr bwMode="auto">
          <a:xfrm>
            <a:off x="9625013" y="3284538"/>
            <a:ext cx="971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Node-2</a:t>
            </a:r>
            <a:endParaRPr lang="en-US" altLang="zh-CN"/>
          </a:p>
        </p:txBody>
      </p:sp>
      <p:sp>
        <p:nvSpPr>
          <p:cNvPr id="45068" name="Text Box 10">
            <a:extLst>
              <a:ext uri="{FF2B5EF4-FFF2-40B4-BE49-F238E27FC236}">
                <a16:creationId xmlns:a16="http://schemas.microsoft.com/office/drawing/2014/main" id="{CF6470DF-CFB9-42DA-8A2A-EC88722310ED}"/>
              </a:ext>
            </a:extLst>
          </p:cNvPr>
          <p:cNvSpPr txBox="1">
            <a:spLocks noChangeArrowheads="1"/>
          </p:cNvSpPr>
          <p:nvPr/>
        </p:nvSpPr>
        <p:spPr bwMode="auto">
          <a:xfrm>
            <a:off x="9696450" y="5013326"/>
            <a:ext cx="97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Node-n</a:t>
            </a:r>
            <a:endParaRPr lang="en-US" altLang="zh-CN"/>
          </a:p>
        </p:txBody>
      </p:sp>
      <p:sp>
        <p:nvSpPr>
          <p:cNvPr id="45069" name="Text Box 11">
            <a:extLst>
              <a:ext uri="{FF2B5EF4-FFF2-40B4-BE49-F238E27FC236}">
                <a16:creationId xmlns:a16="http://schemas.microsoft.com/office/drawing/2014/main" id="{04939387-9E63-4DA2-9F36-87658F37948D}"/>
              </a:ext>
            </a:extLst>
          </p:cNvPr>
          <p:cNvSpPr txBox="1">
            <a:spLocks noChangeArrowheads="1"/>
          </p:cNvSpPr>
          <p:nvPr/>
        </p:nvSpPr>
        <p:spPr bwMode="auto">
          <a:xfrm>
            <a:off x="9625013" y="4149726"/>
            <a:ext cx="971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pPr>
            <a:r>
              <a:rPr lang="fi-FI" altLang="zh-CN"/>
              <a:t>...</a:t>
            </a:r>
            <a:endParaRPr lang="en-US" altLang="zh-CN"/>
          </a:p>
        </p:txBody>
      </p:sp>
      <p:sp>
        <p:nvSpPr>
          <p:cNvPr id="45070" name="Rectangle 12">
            <a:extLst>
              <a:ext uri="{FF2B5EF4-FFF2-40B4-BE49-F238E27FC236}">
                <a16:creationId xmlns:a16="http://schemas.microsoft.com/office/drawing/2014/main" id="{B3F74160-78E0-42EE-BBB8-4B460AF7A997}"/>
              </a:ext>
            </a:extLst>
          </p:cNvPr>
          <p:cNvSpPr>
            <a:spLocks noChangeArrowheads="1"/>
          </p:cNvSpPr>
          <p:nvPr/>
        </p:nvSpPr>
        <p:spPr bwMode="auto">
          <a:xfrm>
            <a:off x="3503613" y="5780088"/>
            <a:ext cx="99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solidFill>
                  <a:srgbClr val="0000FF"/>
                </a:solidFill>
              </a:rPr>
              <a:t>Map()</a:t>
            </a:r>
          </a:p>
        </p:txBody>
      </p:sp>
      <p:sp>
        <p:nvSpPr>
          <p:cNvPr id="45071" name="Freeform 13">
            <a:extLst>
              <a:ext uri="{FF2B5EF4-FFF2-40B4-BE49-F238E27FC236}">
                <a16:creationId xmlns:a16="http://schemas.microsoft.com/office/drawing/2014/main" id="{96CD3CA8-EE23-4357-80A6-1E3D47C28241}"/>
              </a:ext>
            </a:extLst>
          </p:cNvPr>
          <p:cNvSpPr>
            <a:spLocks/>
          </p:cNvSpPr>
          <p:nvPr/>
        </p:nvSpPr>
        <p:spPr bwMode="auto">
          <a:xfrm>
            <a:off x="3863975" y="4868864"/>
            <a:ext cx="503238" cy="935037"/>
          </a:xfrm>
          <a:custGeom>
            <a:avLst/>
            <a:gdLst>
              <a:gd name="T0" fmla="*/ 0 w 317"/>
              <a:gd name="T1" fmla="*/ 1930009252 h 453"/>
              <a:gd name="T2" fmla="*/ 569555878 w 317"/>
              <a:gd name="T3" fmla="*/ 1350579415 h 453"/>
              <a:gd name="T4" fmla="*/ 342741591 w 317"/>
              <a:gd name="T5" fmla="*/ 771151641 h 453"/>
              <a:gd name="T6" fmla="*/ 798891119 w 317"/>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453">
                <a:moveTo>
                  <a:pt x="0" y="453"/>
                </a:moveTo>
                <a:cubicBezTo>
                  <a:pt x="101" y="407"/>
                  <a:pt x="203" y="362"/>
                  <a:pt x="226" y="317"/>
                </a:cubicBezTo>
                <a:cubicBezTo>
                  <a:pt x="249" y="272"/>
                  <a:pt x="121" y="234"/>
                  <a:pt x="136" y="181"/>
                </a:cubicBezTo>
                <a:cubicBezTo>
                  <a:pt x="151" y="128"/>
                  <a:pt x="234" y="64"/>
                  <a:pt x="317" y="0"/>
                </a:cubicBezTo>
              </a:path>
            </a:pathLst>
          </a:custGeom>
          <a:noFill/>
          <a:ln w="34925" cap="flat">
            <a:solidFill>
              <a:schemeClr val="tx1"/>
            </a:solidFill>
            <a:prstDash val="sysDot"/>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5072" name="Rectangle 14">
            <a:extLst>
              <a:ext uri="{FF2B5EF4-FFF2-40B4-BE49-F238E27FC236}">
                <a16:creationId xmlns:a16="http://schemas.microsoft.com/office/drawing/2014/main" id="{2F6CA803-3E35-41A6-8EFD-C3618D0BBE5A}"/>
              </a:ext>
            </a:extLst>
          </p:cNvPr>
          <p:cNvSpPr>
            <a:spLocks noChangeArrowheads="1"/>
          </p:cNvSpPr>
          <p:nvPr/>
        </p:nvSpPr>
        <p:spPr bwMode="auto">
          <a:xfrm>
            <a:off x="7229476" y="5851525"/>
            <a:ext cx="148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solidFill>
                  <a:srgbClr val="0000FF"/>
                </a:solidFill>
              </a:rPr>
              <a:t>Reduce()</a:t>
            </a:r>
          </a:p>
        </p:txBody>
      </p:sp>
      <p:sp>
        <p:nvSpPr>
          <p:cNvPr id="45073" name="Freeform 15">
            <a:extLst>
              <a:ext uri="{FF2B5EF4-FFF2-40B4-BE49-F238E27FC236}">
                <a16:creationId xmlns:a16="http://schemas.microsoft.com/office/drawing/2014/main" id="{173A10C9-E7B0-40CC-A320-98F1B8811CE1}"/>
              </a:ext>
            </a:extLst>
          </p:cNvPr>
          <p:cNvSpPr>
            <a:spLocks/>
          </p:cNvSpPr>
          <p:nvPr/>
        </p:nvSpPr>
        <p:spPr bwMode="auto">
          <a:xfrm>
            <a:off x="8904288" y="5229226"/>
            <a:ext cx="215900" cy="936625"/>
          </a:xfrm>
          <a:custGeom>
            <a:avLst/>
            <a:gdLst>
              <a:gd name="T0" fmla="*/ 0 w 317"/>
              <a:gd name="T1" fmla="*/ 1936570399 h 453"/>
              <a:gd name="T2" fmla="*/ 104832050 w 317"/>
              <a:gd name="T3" fmla="*/ 1355172319 h 453"/>
              <a:gd name="T4" fmla="*/ 63085026 w 317"/>
              <a:gd name="T5" fmla="*/ 773772171 h 453"/>
              <a:gd name="T6" fmla="*/ 147043565 w 317"/>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7" h="453">
                <a:moveTo>
                  <a:pt x="0" y="453"/>
                </a:moveTo>
                <a:cubicBezTo>
                  <a:pt x="101" y="407"/>
                  <a:pt x="203" y="362"/>
                  <a:pt x="226" y="317"/>
                </a:cubicBezTo>
                <a:cubicBezTo>
                  <a:pt x="249" y="272"/>
                  <a:pt x="121" y="234"/>
                  <a:pt x="136" y="181"/>
                </a:cubicBezTo>
                <a:cubicBezTo>
                  <a:pt x="151" y="128"/>
                  <a:pt x="234" y="64"/>
                  <a:pt x="317" y="0"/>
                </a:cubicBezTo>
              </a:path>
            </a:pathLst>
          </a:custGeom>
          <a:noFill/>
          <a:ln w="34925" cap="flat">
            <a:solidFill>
              <a:schemeClr val="tx1"/>
            </a:solidFill>
            <a:prstDash val="sysDot"/>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a:extLst>
              <a:ext uri="{FF2B5EF4-FFF2-40B4-BE49-F238E27FC236}">
                <a16:creationId xmlns:a16="http://schemas.microsoft.com/office/drawing/2014/main" id="{D306D182-CC9A-44D0-A511-431782EC2E1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9B67E902-E5BC-437E-B64E-CD875A23C5C0}" type="datetime1">
              <a:rPr lang="zh-CN" altLang="en-US"/>
              <a:pPr/>
              <a:t>2022/10/11</a:t>
            </a:fld>
            <a:endParaRPr lang="en-US" altLang="zh-CN"/>
          </a:p>
        </p:txBody>
      </p:sp>
      <p:sp>
        <p:nvSpPr>
          <p:cNvPr id="46083" name="灯片编号占位符 4">
            <a:extLst>
              <a:ext uri="{FF2B5EF4-FFF2-40B4-BE49-F238E27FC236}">
                <a16:creationId xmlns:a16="http://schemas.microsoft.com/office/drawing/2014/main" id="{95227E36-245F-4982-9A6B-EA62A8DDD5E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54FBBB01-1E4C-45A2-97D5-8034D56783DC}" type="slidenum">
              <a:rPr lang="en-US" altLang="zh-CN"/>
              <a:pPr/>
              <a:t>13</a:t>
            </a:fld>
            <a:endParaRPr lang="en-US" altLang="zh-CN"/>
          </a:p>
        </p:txBody>
      </p:sp>
      <p:sp>
        <p:nvSpPr>
          <p:cNvPr id="46084" name="Rectangle 2">
            <a:extLst>
              <a:ext uri="{FF2B5EF4-FFF2-40B4-BE49-F238E27FC236}">
                <a16:creationId xmlns:a16="http://schemas.microsoft.com/office/drawing/2014/main" id="{AF660305-0B7E-4B40-AF23-25079F2493B4}"/>
              </a:ext>
            </a:extLst>
          </p:cNvPr>
          <p:cNvSpPr>
            <a:spLocks noGrp="1" noChangeArrowheads="1"/>
          </p:cNvSpPr>
          <p:nvPr>
            <p:ph type="title"/>
          </p:nvPr>
        </p:nvSpPr>
        <p:spPr/>
        <p:txBody>
          <a:bodyPr/>
          <a:lstStyle/>
          <a:p>
            <a:r>
              <a:rPr lang="en-US" altLang="zh-CN"/>
              <a:t>The MapReduce programming model</a:t>
            </a:r>
          </a:p>
        </p:txBody>
      </p:sp>
      <p:sp>
        <p:nvSpPr>
          <p:cNvPr id="46085" name="Rectangle 3">
            <a:extLst>
              <a:ext uri="{FF2B5EF4-FFF2-40B4-BE49-F238E27FC236}">
                <a16:creationId xmlns:a16="http://schemas.microsoft.com/office/drawing/2014/main" id="{EE7E68B2-747D-483E-BB65-29862976D93A}"/>
              </a:ext>
            </a:extLst>
          </p:cNvPr>
          <p:cNvSpPr>
            <a:spLocks noGrp="1" noChangeArrowheads="1"/>
          </p:cNvSpPr>
          <p:nvPr>
            <p:ph type="body" idx="1"/>
          </p:nvPr>
        </p:nvSpPr>
        <p:spPr/>
        <p:txBody>
          <a:bodyPr/>
          <a:lstStyle/>
          <a:p>
            <a:r>
              <a:rPr lang="fi-FI" altLang="zh-CN" sz="2600"/>
              <a:t>MapReduce is </a:t>
            </a:r>
            <a:r>
              <a:rPr lang="en-US" altLang="zh-CN" sz="2600"/>
              <a:t>a distributed programming model</a:t>
            </a:r>
          </a:p>
          <a:p>
            <a:pPr eaLnBrk="1" hangingPunct="1"/>
            <a:r>
              <a:rPr lang="en-US" altLang="zh-CN" sz="2200"/>
              <a:t>In many circles, considered the </a:t>
            </a:r>
            <a:r>
              <a:rPr lang="en-US" altLang="zh-CN" sz="2200" b="1" u="sng"/>
              <a:t>key building block</a:t>
            </a:r>
            <a:r>
              <a:rPr lang="en-US" altLang="zh-CN" sz="2200"/>
              <a:t> for much of Google’s data analysis</a:t>
            </a:r>
          </a:p>
          <a:p>
            <a:pPr lvl="1" eaLnBrk="1" hangingPunct="1"/>
            <a:r>
              <a:rPr lang="en-US" altLang="zh-CN" sz="2200"/>
              <a:t>A programming language built on it:  Sawzall,</a:t>
            </a:r>
            <a:br>
              <a:rPr lang="en-US" altLang="zh-CN" sz="2200"/>
            </a:br>
            <a:r>
              <a:rPr lang="en-US" altLang="zh-CN" sz="2200">
                <a:hlinkClick r:id="rId2"/>
              </a:rPr>
              <a:t>http://labs.google.com/papers/sawzall.html</a:t>
            </a:r>
            <a:endParaRPr lang="en-US" altLang="zh-CN" sz="2200"/>
          </a:p>
          <a:p>
            <a:pPr lvl="1" eaLnBrk="1" hangingPunct="1"/>
            <a:r>
              <a:rPr lang="en-US" altLang="zh-CN" sz="1500" i="1"/>
              <a:t>… Sawzall has become one of the most widely used programming languages at Google.  … [O]n one dedicated Workqueue cluster with 1500 Xeon CPUs, there were 32,580 Sawzall jobs launched, using an average of 220 machines each. While running those jobs, 18,636 failures occurred (application failure, network outage, system crash, etc.) that triggered rerunning some portion of the job. The jobs read a total of 3.2x10</a:t>
            </a:r>
            <a:r>
              <a:rPr lang="en-US" altLang="zh-CN" sz="1500" i="1" baseline="30000"/>
              <a:t>15</a:t>
            </a:r>
            <a:r>
              <a:rPr lang="en-US" altLang="zh-CN" sz="1500" i="1"/>
              <a:t> bytes of data (2.8PB) and wrote 9.9x10</a:t>
            </a:r>
            <a:r>
              <a:rPr lang="en-US" altLang="zh-CN" sz="1500" i="1" baseline="30000"/>
              <a:t>12</a:t>
            </a:r>
            <a:r>
              <a:rPr lang="en-US" altLang="zh-CN" sz="1500" i="1"/>
              <a:t> bytes (9.3TB).</a:t>
            </a:r>
          </a:p>
          <a:p>
            <a:pPr lvl="1" eaLnBrk="1" hangingPunct="1"/>
            <a:r>
              <a:rPr lang="en-US" altLang="zh-CN" sz="2000"/>
              <a:t>Other similar languages:  Yahoo’s Pig Latin and Pig; Microsoft’s Dryad</a:t>
            </a:r>
            <a:endParaRPr lang="en-US" altLang="zh-CN" sz="2200"/>
          </a:p>
          <a:p>
            <a:pPr eaLnBrk="1" hangingPunct="1"/>
            <a:r>
              <a:rPr lang="en-US" altLang="zh-CN" sz="2200"/>
              <a:t>Cloned in open source: Hadoop,</a:t>
            </a:r>
            <a:br>
              <a:rPr lang="en-US" altLang="zh-CN" sz="2200"/>
            </a:br>
            <a:r>
              <a:rPr lang="en-US" altLang="zh-CN" sz="2200">
                <a:hlinkClick r:id="rId3"/>
              </a:rPr>
              <a:t>http://hadoop.apache.org/</a:t>
            </a:r>
            <a:endParaRPr lang="en-US" altLang="zh-CN" sz="2200"/>
          </a:p>
          <a:p>
            <a:endParaRPr lang="en-US" altLang="zh-CN" sz="2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a:extLst>
              <a:ext uri="{FF2B5EF4-FFF2-40B4-BE49-F238E27FC236}">
                <a16:creationId xmlns:a16="http://schemas.microsoft.com/office/drawing/2014/main" id="{49B7A77B-57E4-49C2-A56C-D763736860C9}"/>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80B4DFDF-2101-4DE0-B261-F5189EF84D14}" type="datetime1">
              <a:rPr lang="zh-CN" altLang="en-US"/>
              <a:pPr/>
              <a:t>2022/10/11</a:t>
            </a:fld>
            <a:endParaRPr lang="en-US" altLang="zh-CN"/>
          </a:p>
        </p:txBody>
      </p:sp>
      <p:sp>
        <p:nvSpPr>
          <p:cNvPr id="47107" name="灯片编号占位符 4">
            <a:extLst>
              <a:ext uri="{FF2B5EF4-FFF2-40B4-BE49-F238E27FC236}">
                <a16:creationId xmlns:a16="http://schemas.microsoft.com/office/drawing/2014/main" id="{F872FD39-44E5-4B2E-8FCD-E1EE2A9E5EA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C395B8D9-8498-4DB6-AE9E-AED1B4650092}" type="slidenum">
              <a:rPr lang="en-US" altLang="zh-CN"/>
              <a:pPr/>
              <a:t>14</a:t>
            </a:fld>
            <a:endParaRPr lang="en-US" altLang="zh-CN"/>
          </a:p>
        </p:txBody>
      </p:sp>
      <p:sp>
        <p:nvSpPr>
          <p:cNvPr id="47108" name="Rectangle 2">
            <a:extLst>
              <a:ext uri="{FF2B5EF4-FFF2-40B4-BE49-F238E27FC236}">
                <a16:creationId xmlns:a16="http://schemas.microsoft.com/office/drawing/2014/main" id="{0787DC62-E6E9-444B-B100-E7F813F18AB2}"/>
              </a:ext>
            </a:extLst>
          </p:cNvPr>
          <p:cNvSpPr>
            <a:spLocks noGrp="1" noChangeArrowheads="1"/>
          </p:cNvSpPr>
          <p:nvPr>
            <p:ph type="title"/>
          </p:nvPr>
        </p:nvSpPr>
        <p:spPr/>
        <p:txBody>
          <a:bodyPr/>
          <a:lstStyle/>
          <a:p>
            <a:r>
              <a:rPr lang="en-US" altLang="zh-CN"/>
              <a:t>The MapReduce programming model</a:t>
            </a:r>
          </a:p>
        </p:txBody>
      </p:sp>
      <p:sp>
        <p:nvSpPr>
          <p:cNvPr id="47109" name="Rectangle 3">
            <a:extLst>
              <a:ext uri="{FF2B5EF4-FFF2-40B4-BE49-F238E27FC236}">
                <a16:creationId xmlns:a16="http://schemas.microsoft.com/office/drawing/2014/main" id="{A6F16E98-D3F0-4FA8-BF23-6496A7CD4AD8}"/>
              </a:ext>
            </a:extLst>
          </p:cNvPr>
          <p:cNvSpPr>
            <a:spLocks noGrp="1" noChangeArrowheads="1"/>
          </p:cNvSpPr>
          <p:nvPr>
            <p:ph type="body" idx="1"/>
          </p:nvPr>
        </p:nvSpPr>
        <p:spPr/>
        <p:txBody>
          <a:bodyPr>
            <a:normAutofit lnSpcReduction="10000"/>
          </a:bodyPr>
          <a:lstStyle/>
          <a:p>
            <a:pPr eaLnBrk="1" hangingPunct="1">
              <a:lnSpc>
                <a:spcPct val="90000"/>
              </a:lnSpc>
            </a:pPr>
            <a:r>
              <a:rPr lang="en-US" altLang="zh-CN" sz="2200"/>
              <a:t>Simple distributed functional programming primitives</a:t>
            </a:r>
          </a:p>
          <a:p>
            <a:pPr eaLnBrk="1" hangingPunct="1">
              <a:lnSpc>
                <a:spcPct val="90000"/>
              </a:lnSpc>
            </a:pPr>
            <a:r>
              <a:rPr lang="en-US" altLang="zh-CN" sz="2200"/>
              <a:t>Modeled after Lisp primitives:</a:t>
            </a:r>
          </a:p>
          <a:p>
            <a:pPr lvl="1" eaLnBrk="1" hangingPunct="1">
              <a:lnSpc>
                <a:spcPct val="90000"/>
              </a:lnSpc>
            </a:pPr>
            <a:r>
              <a:rPr lang="en-US" altLang="zh-CN" sz="2200">
                <a:latin typeface="Courier New" panose="02070309020205020404" pitchFamily="49" charset="0"/>
                <a:cs typeface="Courier New" panose="02070309020205020404" pitchFamily="49" charset="0"/>
              </a:rPr>
              <a:t>map </a:t>
            </a:r>
            <a:r>
              <a:rPr lang="en-US" altLang="zh-CN" sz="2200"/>
              <a:t>(apply function to all items in a collection) and </a:t>
            </a:r>
          </a:p>
          <a:p>
            <a:pPr lvl="1" eaLnBrk="1" hangingPunct="1">
              <a:lnSpc>
                <a:spcPct val="90000"/>
              </a:lnSpc>
            </a:pPr>
            <a:r>
              <a:rPr lang="en-US" altLang="zh-CN" sz="2200">
                <a:latin typeface="Courier New" panose="02070309020205020404" pitchFamily="49" charset="0"/>
              </a:rPr>
              <a:t>reduce</a:t>
            </a:r>
            <a:r>
              <a:rPr lang="en-US" altLang="zh-CN" sz="2200"/>
              <a:t> (apply function to set of items with a common key)</a:t>
            </a:r>
          </a:p>
          <a:p>
            <a:pPr eaLnBrk="1" hangingPunct="1">
              <a:lnSpc>
                <a:spcPct val="90000"/>
              </a:lnSpc>
            </a:pPr>
            <a:r>
              <a:rPr lang="en-US" altLang="zh-CN" sz="2200"/>
              <a:t>We start with:</a:t>
            </a:r>
          </a:p>
          <a:p>
            <a:pPr lvl="1" eaLnBrk="1" hangingPunct="1">
              <a:lnSpc>
                <a:spcPct val="90000"/>
              </a:lnSpc>
            </a:pPr>
            <a:r>
              <a:rPr lang="en-US" altLang="zh-CN" sz="2200"/>
              <a:t>A </a:t>
            </a:r>
            <a:r>
              <a:rPr lang="en-US" altLang="zh-CN" sz="2200" b="1">
                <a:solidFill>
                  <a:srgbClr val="FF0066"/>
                </a:solidFill>
              </a:rPr>
              <a:t>user-defined function</a:t>
            </a:r>
            <a:r>
              <a:rPr lang="en-US" altLang="zh-CN" sz="2200"/>
              <a:t> to be applied to all data,</a:t>
            </a:r>
            <a:br>
              <a:rPr lang="en-US" altLang="zh-CN" sz="2200"/>
            </a:br>
            <a:r>
              <a:rPr lang="en-US" altLang="zh-CN" sz="2200">
                <a:solidFill>
                  <a:srgbClr val="FF9900"/>
                </a:solidFill>
                <a:latin typeface="Courier New" panose="02070309020205020404" pitchFamily="49" charset="0"/>
              </a:rPr>
              <a:t>map</a:t>
            </a:r>
            <a:r>
              <a:rPr lang="en-US" altLang="zh-CN" sz="2200"/>
              <a:t>: (key,value) </a:t>
            </a:r>
            <a:r>
              <a:rPr lang="en-US" altLang="zh-CN" sz="2200">
                <a:sym typeface="Wingdings" panose="05000000000000000000" pitchFamily="2" charset="2"/>
              </a:rPr>
              <a:t></a:t>
            </a:r>
            <a:r>
              <a:rPr lang="en-US" altLang="zh-CN" sz="2200"/>
              <a:t> (key, value)</a:t>
            </a:r>
          </a:p>
          <a:p>
            <a:pPr lvl="1" eaLnBrk="1" hangingPunct="1">
              <a:lnSpc>
                <a:spcPct val="90000"/>
              </a:lnSpc>
            </a:pPr>
            <a:r>
              <a:rPr lang="en-US" altLang="zh-CN" sz="2200"/>
              <a:t>Another </a:t>
            </a:r>
            <a:r>
              <a:rPr lang="en-US" altLang="zh-CN" sz="2200" b="1">
                <a:solidFill>
                  <a:srgbClr val="FF0066"/>
                </a:solidFill>
              </a:rPr>
              <a:t>user-specified operation</a:t>
            </a:r>
            <a:r>
              <a:rPr lang="en-US" altLang="zh-CN" sz="2200"/>
              <a:t> </a:t>
            </a:r>
            <a:br>
              <a:rPr lang="en-US" altLang="zh-CN" sz="2200"/>
            </a:br>
            <a:r>
              <a:rPr lang="en-US" altLang="zh-CN" sz="2200">
                <a:solidFill>
                  <a:srgbClr val="FF9900"/>
                </a:solidFill>
                <a:latin typeface="Courier New" panose="02070309020205020404" pitchFamily="49" charset="0"/>
              </a:rPr>
              <a:t>reduce</a:t>
            </a:r>
            <a:r>
              <a:rPr lang="en-US" altLang="zh-CN" sz="2200"/>
              <a:t>: (key, {set of values}) </a:t>
            </a:r>
            <a:r>
              <a:rPr lang="en-US" altLang="zh-CN" sz="2200">
                <a:sym typeface="Wingdings" panose="05000000000000000000" pitchFamily="2" charset="2"/>
              </a:rPr>
              <a:t></a:t>
            </a:r>
            <a:r>
              <a:rPr lang="en-US" altLang="zh-CN" sz="2200"/>
              <a:t> result</a:t>
            </a:r>
          </a:p>
          <a:p>
            <a:pPr lvl="1" eaLnBrk="1" hangingPunct="1">
              <a:lnSpc>
                <a:spcPct val="90000"/>
              </a:lnSpc>
            </a:pPr>
            <a:r>
              <a:rPr lang="en-US" altLang="zh-CN" sz="2200"/>
              <a:t>A set of </a:t>
            </a:r>
            <a:r>
              <a:rPr lang="en-US" altLang="zh-CN" sz="2200" i="1"/>
              <a:t>n</a:t>
            </a:r>
            <a:r>
              <a:rPr lang="en-US" altLang="zh-CN" sz="2200"/>
              <a:t> nodes, each with data</a:t>
            </a:r>
          </a:p>
          <a:p>
            <a:pPr eaLnBrk="1" hangingPunct="1">
              <a:lnSpc>
                <a:spcPct val="90000"/>
              </a:lnSpc>
            </a:pPr>
            <a:r>
              <a:rPr lang="en-US" altLang="zh-CN" sz="2200"/>
              <a:t>All nodes run </a:t>
            </a:r>
            <a:r>
              <a:rPr lang="en-US" altLang="zh-CN" sz="2200">
                <a:latin typeface="Courier New" panose="02070309020205020404" pitchFamily="49" charset="0"/>
              </a:rPr>
              <a:t>map</a:t>
            </a:r>
            <a:r>
              <a:rPr lang="en-US" altLang="zh-CN" sz="2200"/>
              <a:t> on all of their data, producing new data with keys</a:t>
            </a:r>
          </a:p>
          <a:p>
            <a:pPr lvl="1" eaLnBrk="1" hangingPunct="1">
              <a:lnSpc>
                <a:spcPct val="90000"/>
              </a:lnSpc>
            </a:pPr>
            <a:r>
              <a:rPr lang="en-US" altLang="zh-CN" sz="1800"/>
              <a:t>This data is collected by key, then </a:t>
            </a:r>
            <a:r>
              <a:rPr lang="en-US" altLang="zh-CN" sz="1800">
                <a:solidFill>
                  <a:srgbClr val="FF9900"/>
                </a:solidFill>
              </a:rPr>
              <a:t>shuffled</a:t>
            </a:r>
            <a:r>
              <a:rPr lang="en-US" altLang="zh-CN" sz="1800"/>
              <a:t>, and finally </a:t>
            </a:r>
            <a:r>
              <a:rPr lang="en-US" altLang="zh-CN" sz="1800">
                <a:latin typeface="Courier New" panose="02070309020205020404" pitchFamily="49" charset="0"/>
              </a:rPr>
              <a:t>reduced</a:t>
            </a:r>
          </a:p>
          <a:p>
            <a:pPr lvl="1" eaLnBrk="1" hangingPunct="1">
              <a:lnSpc>
                <a:spcPct val="90000"/>
              </a:lnSpc>
            </a:pPr>
            <a:r>
              <a:rPr lang="en-US" altLang="zh-CN" sz="1800"/>
              <a:t>Dataflow is through temp files on GFS</a:t>
            </a:r>
          </a:p>
          <a:p>
            <a:pPr>
              <a:lnSpc>
                <a:spcPct val="90000"/>
              </a:lnSpc>
            </a:pPr>
            <a:endParaRPr lang="en-US" altLang="zh-CN" sz="2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a:extLst>
              <a:ext uri="{FF2B5EF4-FFF2-40B4-BE49-F238E27FC236}">
                <a16:creationId xmlns:a16="http://schemas.microsoft.com/office/drawing/2014/main" id="{9155F0F9-4741-4966-98B7-2AD0DA23D401}"/>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0E3FB018-7E46-47AE-9CE9-792D5DDA4EDD}" type="datetime1">
              <a:rPr lang="zh-CN" altLang="en-US"/>
              <a:pPr/>
              <a:t>2022/10/11</a:t>
            </a:fld>
            <a:endParaRPr lang="en-US" altLang="zh-CN"/>
          </a:p>
        </p:txBody>
      </p:sp>
      <p:sp>
        <p:nvSpPr>
          <p:cNvPr id="48131" name="灯片编号占位符 4">
            <a:extLst>
              <a:ext uri="{FF2B5EF4-FFF2-40B4-BE49-F238E27FC236}">
                <a16:creationId xmlns:a16="http://schemas.microsoft.com/office/drawing/2014/main" id="{042E033F-9DC8-46F2-9726-5E1F05863A5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E216D3C8-7855-4166-B6D0-DB1DB5CD5857}" type="slidenum">
              <a:rPr lang="en-US" altLang="zh-CN"/>
              <a:pPr/>
              <a:t>15</a:t>
            </a:fld>
            <a:endParaRPr lang="en-US" altLang="zh-CN"/>
          </a:p>
        </p:txBody>
      </p:sp>
      <p:sp>
        <p:nvSpPr>
          <p:cNvPr id="48132" name="Rectangle 2">
            <a:extLst>
              <a:ext uri="{FF2B5EF4-FFF2-40B4-BE49-F238E27FC236}">
                <a16:creationId xmlns:a16="http://schemas.microsoft.com/office/drawing/2014/main" id="{31556857-0AF5-4B86-85E5-FB2315BDD8AB}"/>
              </a:ext>
            </a:extLst>
          </p:cNvPr>
          <p:cNvSpPr>
            <a:spLocks noGrp="1" noChangeArrowheads="1"/>
          </p:cNvSpPr>
          <p:nvPr>
            <p:ph type="title"/>
          </p:nvPr>
        </p:nvSpPr>
        <p:spPr/>
        <p:txBody>
          <a:bodyPr/>
          <a:lstStyle/>
          <a:p>
            <a:r>
              <a:rPr lang="en-US" altLang="zh-CN"/>
              <a:t>Simple example: Word count</a:t>
            </a:r>
          </a:p>
        </p:txBody>
      </p:sp>
      <p:sp>
        <p:nvSpPr>
          <p:cNvPr id="48133" name="Rectangle 3">
            <a:extLst>
              <a:ext uri="{FF2B5EF4-FFF2-40B4-BE49-F238E27FC236}">
                <a16:creationId xmlns:a16="http://schemas.microsoft.com/office/drawing/2014/main" id="{EED71BD8-4D35-4B17-AA11-0848357D67D4}"/>
              </a:ext>
            </a:extLst>
          </p:cNvPr>
          <p:cNvSpPr>
            <a:spLocks noGrp="1" noChangeArrowheads="1"/>
          </p:cNvSpPr>
          <p:nvPr>
            <p:ph type="body" idx="1"/>
          </p:nvPr>
        </p:nvSpPr>
        <p:spPr>
          <a:xfrm>
            <a:off x="1992313" y="3644900"/>
            <a:ext cx="8424862" cy="2808288"/>
          </a:xfrm>
        </p:spPr>
        <p:txBody>
          <a:bodyPr/>
          <a:lstStyle/>
          <a:p>
            <a:pPr eaLnBrk="1" hangingPunct="1"/>
            <a:r>
              <a:rPr lang="en-US" altLang="zh-CN"/>
              <a:t>Goal: Given a set of documents, count how often each word occurs</a:t>
            </a:r>
          </a:p>
          <a:p>
            <a:pPr lvl="1" eaLnBrk="1" hangingPunct="1"/>
            <a:r>
              <a:rPr lang="en-US" altLang="zh-CN"/>
              <a:t>Input: Key-value pairs (document:lineNumber, text)</a:t>
            </a:r>
          </a:p>
          <a:p>
            <a:pPr lvl="1" eaLnBrk="1" hangingPunct="1"/>
            <a:r>
              <a:rPr lang="en-US" altLang="zh-CN"/>
              <a:t>Output: Key-value pairs (word, #occurrences)</a:t>
            </a:r>
          </a:p>
          <a:p>
            <a:pPr lvl="1" eaLnBrk="1" hangingPunct="1"/>
            <a:r>
              <a:rPr lang="en-US" altLang="zh-CN"/>
              <a:t>What should be the intermediate key-value pairs?</a:t>
            </a:r>
          </a:p>
        </p:txBody>
      </p:sp>
      <p:sp>
        <p:nvSpPr>
          <p:cNvPr id="48134" name="TextBox 5">
            <a:extLst>
              <a:ext uri="{FF2B5EF4-FFF2-40B4-BE49-F238E27FC236}">
                <a16:creationId xmlns:a16="http://schemas.microsoft.com/office/drawing/2014/main" id="{2535E7A8-BBDC-4D88-8770-25A9903D44A1}"/>
              </a:ext>
            </a:extLst>
          </p:cNvPr>
          <p:cNvSpPr txBox="1">
            <a:spLocks noChangeArrowheads="1"/>
          </p:cNvSpPr>
          <p:nvPr/>
        </p:nvSpPr>
        <p:spPr bwMode="auto">
          <a:xfrm>
            <a:off x="2135189" y="1649413"/>
            <a:ext cx="3622675" cy="1384300"/>
          </a:xfrm>
          <a:prstGeom prst="rect">
            <a:avLst/>
          </a:prstGeom>
          <a:solidFill>
            <a:schemeClr val="bg1"/>
          </a:solidFill>
          <a:ln w="9525">
            <a:solidFill>
              <a:schemeClr val="tx1"/>
            </a:solidFill>
            <a:miter lim="800000"/>
            <a:headEnd/>
            <a:tailEnd/>
          </a:ln>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400" b="1">
                <a:solidFill>
                  <a:schemeClr val="tx1"/>
                </a:solidFill>
                <a:latin typeface="Courier New" panose="02070309020205020404" pitchFamily="49" charset="0"/>
                <a:cs typeface="Courier New" panose="02070309020205020404" pitchFamily="49" charset="0"/>
              </a:rPr>
              <a:t>map(String key, String value) {</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 key: document name, line no</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 value: contents of line</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a:t>
            </a: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a:t>
            </a:r>
          </a:p>
        </p:txBody>
      </p:sp>
      <p:sp>
        <p:nvSpPr>
          <p:cNvPr id="48135" name="TextBox 6">
            <a:extLst>
              <a:ext uri="{FF2B5EF4-FFF2-40B4-BE49-F238E27FC236}">
                <a16:creationId xmlns:a16="http://schemas.microsoft.com/office/drawing/2014/main" id="{58D5305A-6DDA-4751-9882-D6882640DA51}"/>
              </a:ext>
            </a:extLst>
          </p:cNvPr>
          <p:cNvSpPr txBox="1">
            <a:spLocks noChangeArrowheads="1"/>
          </p:cNvSpPr>
          <p:nvPr/>
        </p:nvSpPr>
        <p:spPr bwMode="auto">
          <a:xfrm>
            <a:off x="5937251" y="1649413"/>
            <a:ext cx="4157663" cy="1816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400" b="1">
                <a:solidFill>
                  <a:schemeClr val="tx1"/>
                </a:solidFill>
                <a:latin typeface="Courier New" panose="02070309020205020404" pitchFamily="49" charset="0"/>
                <a:cs typeface="Courier New" panose="02070309020205020404" pitchFamily="49" charset="0"/>
              </a:rPr>
              <a:t>reduce(String key, Iterator values) {</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a:t>
            </a: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B86415C4-CF7F-49B2-AB9D-2EA00863FF74}"/>
              </a:ext>
            </a:extLst>
          </p:cNvPr>
          <p:cNvSpPr txBox="1">
            <a:spLocks noChangeArrowheads="1"/>
          </p:cNvSpPr>
          <p:nvPr/>
        </p:nvSpPr>
        <p:spPr bwMode="auto">
          <a:xfrm>
            <a:off x="2127251" y="2312989"/>
            <a:ext cx="308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400" b="1">
                <a:solidFill>
                  <a:schemeClr val="tx1"/>
                </a:solidFill>
                <a:latin typeface="Courier New" panose="02070309020205020404" pitchFamily="49" charset="0"/>
                <a:cs typeface="Courier New" panose="02070309020205020404" pitchFamily="49" charset="0"/>
              </a:rPr>
              <a:t>  for each word w in value:</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emit(w, "1")</a:t>
            </a:r>
          </a:p>
        </p:txBody>
      </p:sp>
      <p:sp>
        <p:nvSpPr>
          <p:cNvPr id="10" name="TextBox 9">
            <a:extLst>
              <a:ext uri="{FF2B5EF4-FFF2-40B4-BE49-F238E27FC236}">
                <a16:creationId xmlns:a16="http://schemas.microsoft.com/office/drawing/2014/main" id="{2A70DC8E-EFBF-4523-B538-BA117F450EA0}"/>
              </a:ext>
            </a:extLst>
          </p:cNvPr>
          <p:cNvSpPr txBox="1">
            <a:spLocks noChangeArrowheads="1"/>
          </p:cNvSpPr>
          <p:nvPr/>
        </p:nvSpPr>
        <p:spPr bwMode="auto">
          <a:xfrm>
            <a:off x="5937251" y="1882775"/>
            <a:ext cx="40052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400" b="1">
                <a:solidFill>
                  <a:schemeClr val="tx1"/>
                </a:solidFill>
                <a:latin typeface="Courier New" panose="02070309020205020404" pitchFamily="49" charset="0"/>
                <a:cs typeface="Courier New" panose="02070309020205020404" pitchFamily="49" charset="0"/>
              </a:rPr>
              <a:t>  // key: a word</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 values: a list of counts</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int result = 0;</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for each v in values:</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result += ParseInt(v);</a:t>
            </a:r>
            <a:br>
              <a:rPr lang="en-US" altLang="zh-CN" sz="1400" b="1">
                <a:solidFill>
                  <a:schemeClr val="tx1"/>
                </a:solidFill>
                <a:latin typeface="Courier New" panose="02070309020205020404" pitchFamily="49" charset="0"/>
                <a:cs typeface="Courier New" panose="02070309020205020404" pitchFamily="49" charset="0"/>
              </a:rPr>
            </a:br>
            <a:r>
              <a:rPr lang="en-US" altLang="zh-CN" sz="1400" b="1">
                <a:solidFill>
                  <a:schemeClr val="tx1"/>
                </a:solidFill>
                <a:latin typeface="Courier New" panose="02070309020205020404" pitchFamily="49" charset="0"/>
                <a:cs typeface="Courier New" panose="02070309020205020404" pitchFamily="49" charset="0"/>
              </a:rPr>
              <a:t>  emit(key, result)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a:extLst>
              <a:ext uri="{FF2B5EF4-FFF2-40B4-BE49-F238E27FC236}">
                <a16:creationId xmlns:a16="http://schemas.microsoft.com/office/drawing/2014/main" id="{C15C5DFB-9322-4C05-A56C-5F859E07C90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3BEE121F-6FA2-4E8E-A291-EA4F746572AB}" type="datetime1">
              <a:rPr lang="zh-CN" altLang="en-US"/>
              <a:pPr/>
              <a:t>2022/10/11</a:t>
            </a:fld>
            <a:endParaRPr lang="en-US" altLang="zh-CN"/>
          </a:p>
        </p:txBody>
      </p:sp>
      <p:sp>
        <p:nvSpPr>
          <p:cNvPr id="49155" name="灯片编号占位符 4">
            <a:extLst>
              <a:ext uri="{FF2B5EF4-FFF2-40B4-BE49-F238E27FC236}">
                <a16:creationId xmlns:a16="http://schemas.microsoft.com/office/drawing/2014/main" id="{90D28798-0B5C-4592-950E-7E63D2B9784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A1A6A207-2B8E-42D7-999A-A80887323A3D}" type="slidenum">
              <a:rPr lang="en-US" altLang="zh-CN"/>
              <a:pPr/>
              <a:t>16</a:t>
            </a:fld>
            <a:endParaRPr lang="en-US" altLang="zh-CN"/>
          </a:p>
        </p:txBody>
      </p:sp>
      <p:sp>
        <p:nvSpPr>
          <p:cNvPr id="49156" name="Rectangle 2">
            <a:extLst>
              <a:ext uri="{FF2B5EF4-FFF2-40B4-BE49-F238E27FC236}">
                <a16:creationId xmlns:a16="http://schemas.microsoft.com/office/drawing/2014/main" id="{8CF184F5-79DD-4C89-A3BA-6E85516D8081}"/>
              </a:ext>
            </a:extLst>
          </p:cNvPr>
          <p:cNvSpPr>
            <a:spLocks noGrp="1" noChangeArrowheads="1"/>
          </p:cNvSpPr>
          <p:nvPr>
            <p:ph type="title"/>
          </p:nvPr>
        </p:nvSpPr>
        <p:spPr/>
        <p:txBody>
          <a:bodyPr/>
          <a:lstStyle/>
          <a:p>
            <a:r>
              <a:rPr lang="en-US" altLang="zh-CN"/>
              <a:t>Simple example: Word count</a:t>
            </a:r>
          </a:p>
        </p:txBody>
      </p:sp>
      <p:sp>
        <p:nvSpPr>
          <p:cNvPr id="49157" name="Rounded Rectangle 5">
            <a:extLst>
              <a:ext uri="{FF2B5EF4-FFF2-40B4-BE49-F238E27FC236}">
                <a16:creationId xmlns:a16="http://schemas.microsoft.com/office/drawing/2014/main" id="{3C0C08D8-36A8-447C-82B8-AF183EBDE120}"/>
              </a:ext>
            </a:extLst>
          </p:cNvPr>
          <p:cNvSpPr>
            <a:spLocks noChangeArrowheads="1"/>
          </p:cNvSpPr>
          <p:nvPr/>
        </p:nvSpPr>
        <p:spPr bwMode="auto">
          <a:xfrm>
            <a:off x="3725864" y="1871664"/>
            <a:ext cx="11588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Mapper</a:t>
            </a:r>
            <a:br>
              <a:rPr lang="en-US" altLang="zh-CN" sz="2000">
                <a:solidFill>
                  <a:schemeClr val="tx1"/>
                </a:solidFill>
                <a:latin typeface="Tahoma" panose="020B0604030504040204" pitchFamily="34" charset="0"/>
              </a:rPr>
            </a:br>
            <a:r>
              <a:rPr lang="en-US" altLang="zh-CN" sz="1100">
                <a:solidFill>
                  <a:schemeClr val="tx1"/>
                </a:solidFill>
                <a:latin typeface="Tahoma" panose="020B0604030504040204" pitchFamily="34" charset="0"/>
              </a:rPr>
              <a:t>(1-2)</a:t>
            </a:r>
          </a:p>
        </p:txBody>
      </p:sp>
      <p:sp>
        <p:nvSpPr>
          <p:cNvPr id="49158" name="Rounded Rectangle 6">
            <a:extLst>
              <a:ext uri="{FF2B5EF4-FFF2-40B4-BE49-F238E27FC236}">
                <a16:creationId xmlns:a16="http://schemas.microsoft.com/office/drawing/2014/main" id="{995A7F3C-884F-4524-A281-69AD5EE70C86}"/>
              </a:ext>
            </a:extLst>
          </p:cNvPr>
          <p:cNvSpPr>
            <a:spLocks noChangeArrowheads="1"/>
          </p:cNvSpPr>
          <p:nvPr/>
        </p:nvSpPr>
        <p:spPr bwMode="auto">
          <a:xfrm>
            <a:off x="3732214" y="2801939"/>
            <a:ext cx="11588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Mapper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(3-4)</a:t>
            </a:r>
          </a:p>
        </p:txBody>
      </p:sp>
      <p:sp>
        <p:nvSpPr>
          <p:cNvPr id="49159" name="Rounded Rectangle 7">
            <a:extLst>
              <a:ext uri="{FF2B5EF4-FFF2-40B4-BE49-F238E27FC236}">
                <a16:creationId xmlns:a16="http://schemas.microsoft.com/office/drawing/2014/main" id="{AE193F8C-9B27-40BA-843B-D4822A81A7A6}"/>
              </a:ext>
            </a:extLst>
          </p:cNvPr>
          <p:cNvSpPr>
            <a:spLocks noChangeArrowheads="1"/>
          </p:cNvSpPr>
          <p:nvPr/>
        </p:nvSpPr>
        <p:spPr bwMode="auto">
          <a:xfrm>
            <a:off x="3729039" y="3743326"/>
            <a:ext cx="11588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Mapper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(5-6)</a:t>
            </a:r>
          </a:p>
        </p:txBody>
      </p:sp>
      <p:sp>
        <p:nvSpPr>
          <p:cNvPr id="49160" name="Rounded Rectangle 8">
            <a:extLst>
              <a:ext uri="{FF2B5EF4-FFF2-40B4-BE49-F238E27FC236}">
                <a16:creationId xmlns:a16="http://schemas.microsoft.com/office/drawing/2014/main" id="{1FC5AD2E-89E5-43AB-82D4-488342C28F6A}"/>
              </a:ext>
            </a:extLst>
          </p:cNvPr>
          <p:cNvSpPr>
            <a:spLocks noChangeArrowheads="1"/>
          </p:cNvSpPr>
          <p:nvPr/>
        </p:nvSpPr>
        <p:spPr bwMode="auto">
          <a:xfrm>
            <a:off x="3725864" y="4664076"/>
            <a:ext cx="11588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Mapper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(7-8)</a:t>
            </a:r>
          </a:p>
        </p:txBody>
      </p:sp>
      <p:sp>
        <p:nvSpPr>
          <p:cNvPr id="49161" name="Rounded Rectangle 9">
            <a:extLst>
              <a:ext uri="{FF2B5EF4-FFF2-40B4-BE49-F238E27FC236}">
                <a16:creationId xmlns:a16="http://schemas.microsoft.com/office/drawing/2014/main" id="{6C873A48-C07D-4185-9284-338F1E161922}"/>
              </a:ext>
            </a:extLst>
          </p:cNvPr>
          <p:cNvSpPr>
            <a:spLocks noChangeArrowheads="1"/>
          </p:cNvSpPr>
          <p:nvPr/>
        </p:nvSpPr>
        <p:spPr bwMode="auto">
          <a:xfrm>
            <a:off x="8202614" y="1868489"/>
            <a:ext cx="1277937"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Reducer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(A-G)</a:t>
            </a:r>
          </a:p>
        </p:txBody>
      </p:sp>
      <p:sp>
        <p:nvSpPr>
          <p:cNvPr id="49162" name="Rounded Rectangle 10">
            <a:extLst>
              <a:ext uri="{FF2B5EF4-FFF2-40B4-BE49-F238E27FC236}">
                <a16:creationId xmlns:a16="http://schemas.microsoft.com/office/drawing/2014/main" id="{70E03B6D-90AB-4A6D-BB4F-0D864A5A4AC0}"/>
              </a:ext>
            </a:extLst>
          </p:cNvPr>
          <p:cNvSpPr>
            <a:spLocks noChangeArrowheads="1"/>
          </p:cNvSpPr>
          <p:nvPr/>
        </p:nvSpPr>
        <p:spPr bwMode="auto">
          <a:xfrm>
            <a:off x="8208964" y="2798764"/>
            <a:ext cx="134302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Reducer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(H-N)</a:t>
            </a:r>
          </a:p>
        </p:txBody>
      </p:sp>
      <p:sp>
        <p:nvSpPr>
          <p:cNvPr id="49163" name="Rounded Rectangle 11">
            <a:extLst>
              <a:ext uri="{FF2B5EF4-FFF2-40B4-BE49-F238E27FC236}">
                <a16:creationId xmlns:a16="http://schemas.microsoft.com/office/drawing/2014/main" id="{4B0E6F8A-F2D1-44A6-B76E-F55F6B5D0D4A}"/>
              </a:ext>
            </a:extLst>
          </p:cNvPr>
          <p:cNvSpPr>
            <a:spLocks noChangeArrowheads="1"/>
          </p:cNvSpPr>
          <p:nvPr/>
        </p:nvSpPr>
        <p:spPr bwMode="auto">
          <a:xfrm>
            <a:off x="8205789" y="3740151"/>
            <a:ext cx="141922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Reducer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(O-U)</a:t>
            </a:r>
          </a:p>
        </p:txBody>
      </p:sp>
      <p:sp>
        <p:nvSpPr>
          <p:cNvPr id="49164" name="Rounded Rectangle 12">
            <a:extLst>
              <a:ext uri="{FF2B5EF4-FFF2-40B4-BE49-F238E27FC236}">
                <a16:creationId xmlns:a16="http://schemas.microsoft.com/office/drawing/2014/main" id="{3A304593-1C49-48A3-B6C9-8CCA1E0DA056}"/>
              </a:ext>
            </a:extLst>
          </p:cNvPr>
          <p:cNvSpPr>
            <a:spLocks noChangeArrowheads="1"/>
          </p:cNvSpPr>
          <p:nvPr/>
        </p:nvSpPr>
        <p:spPr bwMode="auto">
          <a:xfrm>
            <a:off x="8202614" y="4660901"/>
            <a:ext cx="1349375" cy="612775"/>
          </a:xfrm>
          <a:prstGeom prst="roundRect">
            <a:avLst>
              <a:gd name="adj" fmla="val 16667"/>
            </a:avLst>
          </a:prstGeom>
          <a:solidFill>
            <a:srgbClr val="00B0F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2000">
                <a:solidFill>
                  <a:schemeClr val="tx1"/>
                </a:solidFill>
                <a:latin typeface="Tahoma" panose="020B0604030504040204" pitchFamily="34" charset="0"/>
              </a:rPr>
              <a:t>Reducer</a:t>
            </a:r>
            <a:br>
              <a:rPr lang="en-US" altLang="zh-CN" sz="2000">
                <a:solidFill>
                  <a:schemeClr val="tx1"/>
                </a:solidFill>
                <a:latin typeface="Tahoma" panose="020B0604030504040204" pitchFamily="34" charset="0"/>
              </a:rPr>
            </a:br>
            <a:r>
              <a:rPr lang="en-US" altLang="zh-CN" sz="1200">
                <a:solidFill>
                  <a:schemeClr val="tx1"/>
                </a:solidFill>
                <a:latin typeface="Tahoma" panose="020B0604030504040204" pitchFamily="34" charset="0"/>
              </a:rPr>
              <a:t>(V-Z)</a:t>
            </a:r>
          </a:p>
        </p:txBody>
      </p:sp>
      <p:sp>
        <p:nvSpPr>
          <p:cNvPr id="14" name="TextBox 13">
            <a:extLst>
              <a:ext uri="{FF2B5EF4-FFF2-40B4-BE49-F238E27FC236}">
                <a16:creationId xmlns:a16="http://schemas.microsoft.com/office/drawing/2014/main" id="{5F8D0D7E-25CF-465B-8F0E-1D56B3DEE3B6}"/>
              </a:ext>
            </a:extLst>
          </p:cNvPr>
          <p:cNvSpPr txBox="1">
            <a:spLocks noChangeArrowheads="1"/>
          </p:cNvSpPr>
          <p:nvPr/>
        </p:nvSpPr>
        <p:spPr bwMode="auto">
          <a:xfrm>
            <a:off x="1692275" y="2255838"/>
            <a:ext cx="1411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(1, the apple)</a:t>
            </a:r>
          </a:p>
        </p:txBody>
      </p:sp>
      <p:sp>
        <p:nvSpPr>
          <p:cNvPr id="15" name="TextBox 14">
            <a:extLst>
              <a:ext uri="{FF2B5EF4-FFF2-40B4-BE49-F238E27FC236}">
                <a16:creationId xmlns:a16="http://schemas.microsoft.com/office/drawing/2014/main" id="{102589D2-3FFF-4ACB-92F5-BF00DCD5233D}"/>
              </a:ext>
            </a:extLst>
          </p:cNvPr>
          <p:cNvSpPr txBox="1">
            <a:spLocks noChangeArrowheads="1"/>
          </p:cNvSpPr>
          <p:nvPr/>
        </p:nvSpPr>
        <p:spPr bwMode="auto">
          <a:xfrm>
            <a:off x="1689100" y="2595563"/>
            <a:ext cx="1543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(2, is an apple)</a:t>
            </a:r>
          </a:p>
        </p:txBody>
      </p:sp>
      <p:sp>
        <p:nvSpPr>
          <p:cNvPr id="16" name="TextBox 15">
            <a:extLst>
              <a:ext uri="{FF2B5EF4-FFF2-40B4-BE49-F238E27FC236}">
                <a16:creationId xmlns:a16="http://schemas.microsoft.com/office/drawing/2014/main" id="{1DFAC3DF-6A01-43FB-9159-C1CF4B527B39}"/>
              </a:ext>
            </a:extLst>
          </p:cNvPr>
          <p:cNvSpPr txBox="1">
            <a:spLocks noChangeArrowheads="1"/>
          </p:cNvSpPr>
          <p:nvPr/>
        </p:nvSpPr>
        <p:spPr bwMode="auto">
          <a:xfrm>
            <a:off x="1693864" y="2927350"/>
            <a:ext cx="1836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(3, not an orange)</a:t>
            </a:r>
          </a:p>
        </p:txBody>
      </p:sp>
      <p:sp>
        <p:nvSpPr>
          <p:cNvPr id="17" name="TextBox 16">
            <a:extLst>
              <a:ext uri="{FF2B5EF4-FFF2-40B4-BE49-F238E27FC236}">
                <a16:creationId xmlns:a16="http://schemas.microsoft.com/office/drawing/2014/main" id="{610ACE05-840A-4B3F-B352-BEC1F205F89E}"/>
              </a:ext>
            </a:extLst>
          </p:cNvPr>
          <p:cNvSpPr txBox="1">
            <a:spLocks noChangeArrowheads="1"/>
          </p:cNvSpPr>
          <p:nvPr/>
        </p:nvSpPr>
        <p:spPr bwMode="auto">
          <a:xfrm>
            <a:off x="1693863" y="3251200"/>
            <a:ext cx="16557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(4, because the)</a:t>
            </a:r>
          </a:p>
        </p:txBody>
      </p:sp>
      <p:sp>
        <p:nvSpPr>
          <p:cNvPr id="18" name="TextBox 17">
            <a:extLst>
              <a:ext uri="{FF2B5EF4-FFF2-40B4-BE49-F238E27FC236}">
                <a16:creationId xmlns:a16="http://schemas.microsoft.com/office/drawing/2014/main" id="{4BE0749C-FE98-4F72-A125-1BA009E29FFC}"/>
              </a:ext>
            </a:extLst>
          </p:cNvPr>
          <p:cNvSpPr txBox="1">
            <a:spLocks noChangeArrowheads="1"/>
          </p:cNvSpPr>
          <p:nvPr/>
        </p:nvSpPr>
        <p:spPr bwMode="auto">
          <a:xfrm>
            <a:off x="1687513" y="3573463"/>
            <a:ext cx="1198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(5, orange)</a:t>
            </a:r>
          </a:p>
        </p:txBody>
      </p:sp>
      <p:sp>
        <p:nvSpPr>
          <p:cNvPr id="19" name="TextBox 18">
            <a:extLst>
              <a:ext uri="{FF2B5EF4-FFF2-40B4-BE49-F238E27FC236}">
                <a16:creationId xmlns:a16="http://schemas.microsoft.com/office/drawing/2014/main" id="{D0B620C5-BA52-41EA-B3DA-C4349B839A1E}"/>
              </a:ext>
            </a:extLst>
          </p:cNvPr>
          <p:cNvSpPr txBox="1">
            <a:spLocks noChangeArrowheads="1"/>
          </p:cNvSpPr>
          <p:nvPr/>
        </p:nvSpPr>
        <p:spPr bwMode="auto">
          <a:xfrm>
            <a:off x="1685925" y="3914775"/>
            <a:ext cx="2000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(6, unlike the apple)</a:t>
            </a:r>
          </a:p>
        </p:txBody>
      </p:sp>
      <p:sp>
        <p:nvSpPr>
          <p:cNvPr id="20" name="TextBox 19">
            <a:extLst>
              <a:ext uri="{FF2B5EF4-FFF2-40B4-BE49-F238E27FC236}">
                <a16:creationId xmlns:a16="http://schemas.microsoft.com/office/drawing/2014/main" id="{9F522F96-B571-41D5-A866-CCC248CC783E}"/>
              </a:ext>
            </a:extLst>
          </p:cNvPr>
          <p:cNvSpPr txBox="1">
            <a:spLocks noChangeArrowheads="1"/>
          </p:cNvSpPr>
          <p:nvPr/>
        </p:nvSpPr>
        <p:spPr bwMode="auto">
          <a:xfrm>
            <a:off x="1690689" y="4246563"/>
            <a:ext cx="1398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(7, is orange)</a:t>
            </a:r>
          </a:p>
        </p:txBody>
      </p:sp>
      <p:sp>
        <p:nvSpPr>
          <p:cNvPr id="21" name="TextBox 20">
            <a:extLst>
              <a:ext uri="{FF2B5EF4-FFF2-40B4-BE49-F238E27FC236}">
                <a16:creationId xmlns:a16="http://schemas.microsoft.com/office/drawing/2014/main" id="{C3D72663-1B4A-42EC-A91D-21963A4E4CD8}"/>
              </a:ext>
            </a:extLst>
          </p:cNvPr>
          <p:cNvSpPr txBox="1">
            <a:spLocks noChangeArrowheads="1"/>
          </p:cNvSpPr>
          <p:nvPr/>
        </p:nvSpPr>
        <p:spPr bwMode="auto">
          <a:xfrm>
            <a:off x="1690689" y="4568825"/>
            <a:ext cx="14430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33CC33"/>
                </a:solidFill>
                <a:latin typeface="Tahoma" panose="020B0604030504040204" pitchFamily="34" charset="0"/>
              </a:rPr>
              <a:t>(8, not green)</a:t>
            </a:r>
          </a:p>
        </p:txBody>
      </p:sp>
      <p:sp>
        <p:nvSpPr>
          <p:cNvPr id="22" name="TextBox 21">
            <a:extLst>
              <a:ext uri="{FF2B5EF4-FFF2-40B4-BE49-F238E27FC236}">
                <a16:creationId xmlns:a16="http://schemas.microsoft.com/office/drawing/2014/main" id="{A10AF1B4-8450-4201-9B12-4521D11A7B4B}"/>
              </a:ext>
            </a:extLst>
          </p:cNvPr>
          <p:cNvSpPr txBox="1">
            <a:spLocks noChangeArrowheads="1"/>
          </p:cNvSpPr>
          <p:nvPr/>
        </p:nvSpPr>
        <p:spPr bwMode="auto">
          <a:xfrm>
            <a:off x="6527800" y="3937000"/>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(the, 1)</a:t>
            </a:r>
          </a:p>
        </p:txBody>
      </p:sp>
      <p:sp>
        <p:nvSpPr>
          <p:cNvPr id="23" name="TextBox 22">
            <a:extLst>
              <a:ext uri="{FF2B5EF4-FFF2-40B4-BE49-F238E27FC236}">
                <a16:creationId xmlns:a16="http://schemas.microsoft.com/office/drawing/2014/main" id="{E566E0E9-96A2-46BC-A389-6AC8E818DBAC}"/>
              </a:ext>
            </a:extLst>
          </p:cNvPr>
          <p:cNvSpPr txBox="1">
            <a:spLocks noChangeArrowheads="1"/>
          </p:cNvSpPr>
          <p:nvPr/>
        </p:nvSpPr>
        <p:spPr bwMode="auto">
          <a:xfrm>
            <a:off x="6321425" y="1884363"/>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(apple, 1)</a:t>
            </a:r>
          </a:p>
        </p:txBody>
      </p:sp>
      <p:sp>
        <p:nvSpPr>
          <p:cNvPr id="24" name="TextBox 23">
            <a:extLst>
              <a:ext uri="{FF2B5EF4-FFF2-40B4-BE49-F238E27FC236}">
                <a16:creationId xmlns:a16="http://schemas.microsoft.com/office/drawing/2014/main" id="{01337F0E-2DFC-4007-9EE4-E52469ACAC3D}"/>
              </a:ext>
            </a:extLst>
          </p:cNvPr>
          <p:cNvSpPr txBox="1">
            <a:spLocks noChangeArrowheads="1"/>
          </p:cNvSpPr>
          <p:nvPr/>
        </p:nvSpPr>
        <p:spPr bwMode="auto">
          <a:xfrm>
            <a:off x="6661150" y="2897188"/>
            <a:ext cx="712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(is, 1)</a:t>
            </a:r>
          </a:p>
        </p:txBody>
      </p:sp>
      <p:sp>
        <p:nvSpPr>
          <p:cNvPr id="25" name="TextBox 24">
            <a:extLst>
              <a:ext uri="{FF2B5EF4-FFF2-40B4-BE49-F238E27FC236}">
                <a16:creationId xmlns:a16="http://schemas.microsoft.com/office/drawing/2014/main" id="{676C6671-738A-4A98-9264-FEF04D32D67E}"/>
              </a:ext>
            </a:extLst>
          </p:cNvPr>
          <p:cNvSpPr txBox="1">
            <a:spLocks noChangeArrowheads="1"/>
          </p:cNvSpPr>
          <p:nvPr/>
        </p:nvSpPr>
        <p:spPr bwMode="auto">
          <a:xfrm>
            <a:off x="5434013" y="1884363"/>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(apple, 1)</a:t>
            </a:r>
          </a:p>
        </p:txBody>
      </p:sp>
      <p:sp>
        <p:nvSpPr>
          <p:cNvPr id="26" name="TextBox 25">
            <a:extLst>
              <a:ext uri="{FF2B5EF4-FFF2-40B4-BE49-F238E27FC236}">
                <a16:creationId xmlns:a16="http://schemas.microsoft.com/office/drawing/2014/main" id="{4CB2CFA3-1524-4E43-8083-D3EB633C8866}"/>
              </a:ext>
            </a:extLst>
          </p:cNvPr>
          <p:cNvSpPr txBox="1">
            <a:spLocks noChangeArrowheads="1"/>
          </p:cNvSpPr>
          <p:nvPr/>
        </p:nvSpPr>
        <p:spPr bwMode="auto">
          <a:xfrm>
            <a:off x="5989639" y="2127250"/>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(an, 1)</a:t>
            </a:r>
          </a:p>
        </p:txBody>
      </p:sp>
      <p:sp>
        <p:nvSpPr>
          <p:cNvPr id="27" name="TextBox 26">
            <a:extLst>
              <a:ext uri="{FF2B5EF4-FFF2-40B4-BE49-F238E27FC236}">
                <a16:creationId xmlns:a16="http://schemas.microsoft.com/office/drawing/2014/main" id="{B5C06203-71B9-47ED-96BB-21680C28D95D}"/>
              </a:ext>
            </a:extLst>
          </p:cNvPr>
          <p:cNvSpPr txBox="1">
            <a:spLocks noChangeArrowheads="1"/>
          </p:cNvSpPr>
          <p:nvPr/>
        </p:nvSpPr>
        <p:spPr bwMode="auto">
          <a:xfrm>
            <a:off x="6508751" y="3130550"/>
            <a:ext cx="868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(not, 1)</a:t>
            </a:r>
          </a:p>
        </p:txBody>
      </p:sp>
      <p:sp>
        <p:nvSpPr>
          <p:cNvPr id="28" name="TextBox 27">
            <a:extLst>
              <a:ext uri="{FF2B5EF4-FFF2-40B4-BE49-F238E27FC236}">
                <a16:creationId xmlns:a16="http://schemas.microsoft.com/office/drawing/2014/main" id="{A07B8126-A02B-4D6A-9D2B-60A38F631566}"/>
              </a:ext>
            </a:extLst>
          </p:cNvPr>
          <p:cNvSpPr txBox="1">
            <a:spLocks noChangeArrowheads="1"/>
          </p:cNvSpPr>
          <p:nvPr/>
        </p:nvSpPr>
        <p:spPr bwMode="auto">
          <a:xfrm>
            <a:off x="6196013" y="3695700"/>
            <a:ext cx="1198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(orange, 1)</a:t>
            </a:r>
          </a:p>
        </p:txBody>
      </p:sp>
      <p:sp>
        <p:nvSpPr>
          <p:cNvPr id="29" name="TextBox 28">
            <a:extLst>
              <a:ext uri="{FF2B5EF4-FFF2-40B4-BE49-F238E27FC236}">
                <a16:creationId xmlns:a16="http://schemas.microsoft.com/office/drawing/2014/main" id="{12DB046C-F2E0-4D4B-B568-1ECC97A215CA}"/>
              </a:ext>
            </a:extLst>
          </p:cNvPr>
          <p:cNvSpPr txBox="1">
            <a:spLocks noChangeArrowheads="1"/>
          </p:cNvSpPr>
          <p:nvPr/>
        </p:nvSpPr>
        <p:spPr bwMode="auto">
          <a:xfrm>
            <a:off x="6589714" y="2127250"/>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(an, 1)</a:t>
            </a:r>
          </a:p>
        </p:txBody>
      </p:sp>
      <p:sp>
        <p:nvSpPr>
          <p:cNvPr id="30" name="TextBox 29">
            <a:extLst>
              <a:ext uri="{FF2B5EF4-FFF2-40B4-BE49-F238E27FC236}">
                <a16:creationId xmlns:a16="http://schemas.microsoft.com/office/drawing/2014/main" id="{39DD252C-8829-42B4-ACAF-CD7C442B7518}"/>
              </a:ext>
            </a:extLst>
          </p:cNvPr>
          <p:cNvSpPr txBox="1">
            <a:spLocks noChangeArrowheads="1"/>
          </p:cNvSpPr>
          <p:nvPr/>
        </p:nvSpPr>
        <p:spPr bwMode="auto">
          <a:xfrm>
            <a:off x="6078539" y="2359025"/>
            <a:ext cx="1304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(because, 1)</a:t>
            </a:r>
          </a:p>
        </p:txBody>
      </p:sp>
      <p:sp>
        <p:nvSpPr>
          <p:cNvPr id="31" name="TextBox 30">
            <a:extLst>
              <a:ext uri="{FF2B5EF4-FFF2-40B4-BE49-F238E27FC236}">
                <a16:creationId xmlns:a16="http://schemas.microsoft.com/office/drawing/2014/main" id="{908FCE9B-E2B0-44A4-96CD-0CD19B94DA06}"/>
              </a:ext>
            </a:extLst>
          </p:cNvPr>
          <p:cNvSpPr txBox="1">
            <a:spLocks noChangeArrowheads="1"/>
          </p:cNvSpPr>
          <p:nvPr/>
        </p:nvSpPr>
        <p:spPr bwMode="auto">
          <a:xfrm>
            <a:off x="5845175" y="3937000"/>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(the, 1)</a:t>
            </a:r>
          </a:p>
        </p:txBody>
      </p:sp>
      <p:sp>
        <p:nvSpPr>
          <p:cNvPr id="32" name="TextBox 31">
            <a:extLst>
              <a:ext uri="{FF2B5EF4-FFF2-40B4-BE49-F238E27FC236}">
                <a16:creationId xmlns:a16="http://schemas.microsoft.com/office/drawing/2014/main" id="{915202FA-EF9E-4051-808B-0D320C3EB739}"/>
              </a:ext>
            </a:extLst>
          </p:cNvPr>
          <p:cNvSpPr txBox="1">
            <a:spLocks noChangeArrowheads="1"/>
          </p:cNvSpPr>
          <p:nvPr/>
        </p:nvSpPr>
        <p:spPr bwMode="auto">
          <a:xfrm>
            <a:off x="5173663" y="3695700"/>
            <a:ext cx="1198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(orange, 1)</a:t>
            </a:r>
          </a:p>
        </p:txBody>
      </p:sp>
      <p:sp>
        <p:nvSpPr>
          <p:cNvPr id="33" name="TextBox 32">
            <a:extLst>
              <a:ext uri="{FF2B5EF4-FFF2-40B4-BE49-F238E27FC236}">
                <a16:creationId xmlns:a16="http://schemas.microsoft.com/office/drawing/2014/main" id="{24B6A28C-0F3E-4CD5-B303-17A9539C2EF8}"/>
              </a:ext>
            </a:extLst>
          </p:cNvPr>
          <p:cNvSpPr txBox="1">
            <a:spLocks noChangeArrowheads="1"/>
          </p:cNvSpPr>
          <p:nvPr/>
        </p:nvSpPr>
        <p:spPr bwMode="auto">
          <a:xfrm>
            <a:off x="6294439" y="4179888"/>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(unlike, 1)</a:t>
            </a:r>
          </a:p>
        </p:txBody>
      </p:sp>
      <p:sp>
        <p:nvSpPr>
          <p:cNvPr id="34" name="TextBox 33">
            <a:extLst>
              <a:ext uri="{FF2B5EF4-FFF2-40B4-BE49-F238E27FC236}">
                <a16:creationId xmlns:a16="http://schemas.microsoft.com/office/drawing/2014/main" id="{2C774808-85A1-4013-B10E-12A459E37F84}"/>
              </a:ext>
            </a:extLst>
          </p:cNvPr>
          <p:cNvSpPr txBox="1">
            <a:spLocks noChangeArrowheads="1"/>
          </p:cNvSpPr>
          <p:nvPr/>
        </p:nvSpPr>
        <p:spPr bwMode="auto">
          <a:xfrm>
            <a:off x="4554538" y="1884363"/>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(apple, 1)</a:t>
            </a:r>
          </a:p>
        </p:txBody>
      </p:sp>
      <p:sp>
        <p:nvSpPr>
          <p:cNvPr id="35" name="TextBox 34">
            <a:extLst>
              <a:ext uri="{FF2B5EF4-FFF2-40B4-BE49-F238E27FC236}">
                <a16:creationId xmlns:a16="http://schemas.microsoft.com/office/drawing/2014/main" id="{0DF051A8-5823-4849-87E9-AECF1F29FDA7}"/>
              </a:ext>
            </a:extLst>
          </p:cNvPr>
          <p:cNvSpPr txBox="1">
            <a:spLocks noChangeArrowheads="1"/>
          </p:cNvSpPr>
          <p:nvPr/>
        </p:nvSpPr>
        <p:spPr bwMode="auto">
          <a:xfrm>
            <a:off x="5164138" y="3937000"/>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(the, 1)</a:t>
            </a:r>
          </a:p>
        </p:txBody>
      </p:sp>
      <p:sp>
        <p:nvSpPr>
          <p:cNvPr id="36" name="TextBox 35">
            <a:extLst>
              <a:ext uri="{FF2B5EF4-FFF2-40B4-BE49-F238E27FC236}">
                <a16:creationId xmlns:a16="http://schemas.microsoft.com/office/drawing/2014/main" id="{89E25C80-3C49-4B7C-A646-B8AF1FFDEDBB}"/>
              </a:ext>
            </a:extLst>
          </p:cNvPr>
          <p:cNvSpPr txBox="1">
            <a:spLocks noChangeArrowheads="1"/>
          </p:cNvSpPr>
          <p:nvPr/>
        </p:nvSpPr>
        <p:spPr bwMode="auto">
          <a:xfrm>
            <a:off x="6132514" y="2897188"/>
            <a:ext cx="7127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(is, 1)</a:t>
            </a:r>
          </a:p>
        </p:txBody>
      </p:sp>
      <p:sp>
        <p:nvSpPr>
          <p:cNvPr id="37" name="TextBox 36">
            <a:extLst>
              <a:ext uri="{FF2B5EF4-FFF2-40B4-BE49-F238E27FC236}">
                <a16:creationId xmlns:a16="http://schemas.microsoft.com/office/drawing/2014/main" id="{E231C923-B25D-4260-8F42-45E3CC7EBC74}"/>
              </a:ext>
            </a:extLst>
          </p:cNvPr>
          <p:cNvSpPr txBox="1">
            <a:spLocks noChangeArrowheads="1"/>
          </p:cNvSpPr>
          <p:nvPr/>
        </p:nvSpPr>
        <p:spPr bwMode="auto">
          <a:xfrm>
            <a:off x="4160838" y="3695700"/>
            <a:ext cx="1198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(orange, 1)</a:t>
            </a:r>
          </a:p>
        </p:txBody>
      </p:sp>
      <p:sp>
        <p:nvSpPr>
          <p:cNvPr id="38" name="TextBox 37">
            <a:extLst>
              <a:ext uri="{FF2B5EF4-FFF2-40B4-BE49-F238E27FC236}">
                <a16:creationId xmlns:a16="http://schemas.microsoft.com/office/drawing/2014/main" id="{B6D6D03C-467E-4F87-B5CE-D4C43892E889}"/>
              </a:ext>
            </a:extLst>
          </p:cNvPr>
          <p:cNvSpPr txBox="1">
            <a:spLocks noChangeArrowheads="1"/>
          </p:cNvSpPr>
          <p:nvPr/>
        </p:nvSpPr>
        <p:spPr bwMode="auto">
          <a:xfrm>
            <a:off x="5827713" y="3130550"/>
            <a:ext cx="868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(not, 1)</a:t>
            </a:r>
          </a:p>
        </p:txBody>
      </p:sp>
      <p:sp>
        <p:nvSpPr>
          <p:cNvPr id="39" name="TextBox 38">
            <a:extLst>
              <a:ext uri="{FF2B5EF4-FFF2-40B4-BE49-F238E27FC236}">
                <a16:creationId xmlns:a16="http://schemas.microsoft.com/office/drawing/2014/main" id="{2149C029-A894-4C50-AACB-80ED9B9441FE}"/>
              </a:ext>
            </a:extLst>
          </p:cNvPr>
          <p:cNvSpPr txBox="1">
            <a:spLocks noChangeArrowheads="1"/>
          </p:cNvSpPr>
          <p:nvPr/>
        </p:nvSpPr>
        <p:spPr bwMode="auto">
          <a:xfrm>
            <a:off x="6294439" y="2592388"/>
            <a:ext cx="1087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(green, 1)</a:t>
            </a:r>
          </a:p>
        </p:txBody>
      </p:sp>
      <p:sp>
        <p:nvSpPr>
          <p:cNvPr id="40" name="TextBox 39">
            <a:extLst>
              <a:ext uri="{FF2B5EF4-FFF2-40B4-BE49-F238E27FC236}">
                <a16:creationId xmlns:a16="http://schemas.microsoft.com/office/drawing/2014/main" id="{DF99AEF6-F218-44F6-99E5-B246974B34F0}"/>
              </a:ext>
            </a:extLst>
          </p:cNvPr>
          <p:cNvSpPr txBox="1">
            <a:spLocks noChangeArrowheads="1"/>
          </p:cNvSpPr>
          <p:nvPr/>
        </p:nvSpPr>
        <p:spPr bwMode="auto">
          <a:xfrm>
            <a:off x="9617075" y="1646238"/>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(apple, 3)</a:t>
            </a:r>
          </a:p>
        </p:txBody>
      </p:sp>
      <p:sp>
        <p:nvSpPr>
          <p:cNvPr id="41" name="TextBox 40">
            <a:extLst>
              <a:ext uri="{FF2B5EF4-FFF2-40B4-BE49-F238E27FC236}">
                <a16:creationId xmlns:a16="http://schemas.microsoft.com/office/drawing/2014/main" id="{B800A629-C3C9-4314-AC95-039CAA24D093}"/>
              </a:ext>
            </a:extLst>
          </p:cNvPr>
          <p:cNvSpPr txBox="1">
            <a:spLocks noChangeArrowheads="1"/>
          </p:cNvSpPr>
          <p:nvPr/>
        </p:nvSpPr>
        <p:spPr bwMode="auto">
          <a:xfrm>
            <a:off x="9882189" y="1879600"/>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(an, 2)</a:t>
            </a:r>
          </a:p>
        </p:txBody>
      </p:sp>
      <p:sp>
        <p:nvSpPr>
          <p:cNvPr id="42" name="TextBox 41">
            <a:extLst>
              <a:ext uri="{FF2B5EF4-FFF2-40B4-BE49-F238E27FC236}">
                <a16:creationId xmlns:a16="http://schemas.microsoft.com/office/drawing/2014/main" id="{F8CF863E-805A-41AF-9956-38ED4382C831}"/>
              </a:ext>
            </a:extLst>
          </p:cNvPr>
          <p:cNvSpPr txBox="1">
            <a:spLocks noChangeArrowheads="1"/>
          </p:cNvSpPr>
          <p:nvPr/>
        </p:nvSpPr>
        <p:spPr bwMode="auto">
          <a:xfrm>
            <a:off x="9345614" y="2112963"/>
            <a:ext cx="1304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(because, 1)</a:t>
            </a:r>
          </a:p>
        </p:txBody>
      </p:sp>
      <p:sp>
        <p:nvSpPr>
          <p:cNvPr id="43" name="TextBox 42">
            <a:extLst>
              <a:ext uri="{FF2B5EF4-FFF2-40B4-BE49-F238E27FC236}">
                <a16:creationId xmlns:a16="http://schemas.microsoft.com/office/drawing/2014/main" id="{3853EC5B-0917-43B8-A067-B60959362647}"/>
              </a:ext>
            </a:extLst>
          </p:cNvPr>
          <p:cNvSpPr txBox="1">
            <a:spLocks noChangeArrowheads="1"/>
          </p:cNvSpPr>
          <p:nvPr/>
        </p:nvSpPr>
        <p:spPr bwMode="auto">
          <a:xfrm>
            <a:off x="9599614" y="2344738"/>
            <a:ext cx="1087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(green, 1)</a:t>
            </a:r>
          </a:p>
        </p:txBody>
      </p:sp>
      <p:sp>
        <p:nvSpPr>
          <p:cNvPr id="45" name="TextBox 44">
            <a:extLst>
              <a:ext uri="{FF2B5EF4-FFF2-40B4-BE49-F238E27FC236}">
                <a16:creationId xmlns:a16="http://schemas.microsoft.com/office/drawing/2014/main" id="{70F5FEE7-B8BA-4710-87A5-342D95EF43EB}"/>
              </a:ext>
            </a:extLst>
          </p:cNvPr>
          <p:cNvSpPr txBox="1">
            <a:spLocks noChangeArrowheads="1"/>
          </p:cNvSpPr>
          <p:nvPr/>
        </p:nvSpPr>
        <p:spPr bwMode="auto">
          <a:xfrm>
            <a:off x="9982200" y="2820988"/>
            <a:ext cx="712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(is, 2)</a:t>
            </a:r>
          </a:p>
        </p:txBody>
      </p:sp>
      <p:sp>
        <p:nvSpPr>
          <p:cNvPr id="46" name="TextBox 45">
            <a:extLst>
              <a:ext uri="{FF2B5EF4-FFF2-40B4-BE49-F238E27FC236}">
                <a16:creationId xmlns:a16="http://schemas.microsoft.com/office/drawing/2014/main" id="{F59A3B10-94BC-4395-926C-D6A5C4D99B27}"/>
              </a:ext>
            </a:extLst>
          </p:cNvPr>
          <p:cNvSpPr txBox="1">
            <a:spLocks noChangeArrowheads="1"/>
          </p:cNvSpPr>
          <p:nvPr/>
        </p:nvSpPr>
        <p:spPr bwMode="auto">
          <a:xfrm>
            <a:off x="9836151" y="3052763"/>
            <a:ext cx="8683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(not, 2)</a:t>
            </a:r>
          </a:p>
        </p:txBody>
      </p:sp>
      <p:sp>
        <p:nvSpPr>
          <p:cNvPr id="48" name="TextBox 47">
            <a:extLst>
              <a:ext uri="{FF2B5EF4-FFF2-40B4-BE49-F238E27FC236}">
                <a16:creationId xmlns:a16="http://schemas.microsoft.com/office/drawing/2014/main" id="{1E94C74F-BF80-4E91-B3B6-362ABF9CA282}"/>
              </a:ext>
            </a:extLst>
          </p:cNvPr>
          <p:cNvSpPr txBox="1">
            <a:spLocks noChangeArrowheads="1"/>
          </p:cNvSpPr>
          <p:nvPr/>
        </p:nvSpPr>
        <p:spPr bwMode="auto">
          <a:xfrm>
            <a:off x="9505951" y="3662363"/>
            <a:ext cx="1198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(orange, 3)</a:t>
            </a:r>
          </a:p>
        </p:txBody>
      </p:sp>
      <p:sp>
        <p:nvSpPr>
          <p:cNvPr id="49" name="TextBox 48">
            <a:extLst>
              <a:ext uri="{FF2B5EF4-FFF2-40B4-BE49-F238E27FC236}">
                <a16:creationId xmlns:a16="http://schemas.microsoft.com/office/drawing/2014/main" id="{EF3B423E-2CD9-4719-B068-0BBF53AC87FE}"/>
              </a:ext>
            </a:extLst>
          </p:cNvPr>
          <p:cNvSpPr txBox="1">
            <a:spLocks noChangeArrowheads="1"/>
          </p:cNvSpPr>
          <p:nvPr/>
        </p:nvSpPr>
        <p:spPr bwMode="auto">
          <a:xfrm>
            <a:off x="9831388" y="3895725"/>
            <a:ext cx="86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(the, 3)</a:t>
            </a:r>
          </a:p>
        </p:txBody>
      </p:sp>
      <p:sp>
        <p:nvSpPr>
          <p:cNvPr id="50" name="TextBox 49">
            <a:extLst>
              <a:ext uri="{FF2B5EF4-FFF2-40B4-BE49-F238E27FC236}">
                <a16:creationId xmlns:a16="http://schemas.microsoft.com/office/drawing/2014/main" id="{FFFF01BF-B876-4D06-845A-93FDC09C3C3C}"/>
              </a:ext>
            </a:extLst>
          </p:cNvPr>
          <p:cNvSpPr txBox="1">
            <a:spLocks noChangeArrowheads="1"/>
          </p:cNvSpPr>
          <p:nvPr/>
        </p:nvSpPr>
        <p:spPr bwMode="auto">
          <a:xfrm>
            <a:off x="9602789" y="4129088"/>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0000"/>
                </a:solidFill>
                <a:latin typeface="Tahoma" panose="020B0604030504040204" pitchFamily="34" charset="0"/>
              </a:rPr>
              <a:t>(unlike, 1)</a:t>
            </a:r>
          </a:p>
        </p:txBody>
      </p:sp>
      <p:sp>
        <p:nvSpPr>
          <p:cNvPr id="51" name="TextBox 50">
            <a:extLst>
              <a:ext uri="{FF2B5EF4-FFF2-40B4-BE49-F238E27FC236}">
                <a16:creationId xmlns:a16="http://schemas.microsoft.com/office/drawing/2014/main" id="{142B2675-63E3-4397-969F-91ED1F94F582}"/>
              </a:ext>
            </a:extLst>
          </p:cNvPr>
          <p:cNvSpPr txBox="1">
            <a:spLocks noChangeArrowheads="1"/>
          </p:cNvSpPr>
          <p:nvPr/>
        </p:nvSpPr>
        <p:spPr bwMode="auto">
          <a:xfrm>
            <a:off x="6965951" y="1627188"/>
            <a:ext cx="1730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(apple, {1, 1, 1})</a:t>
            </a:r>
          </a:p>
        </p:txBody>
      </p:sp>
      <p:sp>
        <p:nvSpPr>
          <p:cNvPr id="52" name="TextBox 51">
            <a:extLst>
              <a:ext uri="{FF2B5EF4-FFF2-40B4-BE49-F238E27FC236}">
                <a16:creationId xmlns:a16="http://schemas.microsoft.com/office/drawing/2014/main" id="{41BC9625-69D4-48C3-92A7-8E569E913ACE}"/>
              </a:ext>
            </a:extLst>
          </p:cNvPr>
          <p:cNvSpPr txBox="1">
            <a:spLocks noChangeArrowheads="1"/>
          </p:cNvSpPr>
          <p:nvPr/>
        </p:nvSpPr>
        <p:spPr bwMode="auto">
          <a:xfrm>
            <a:off x="7134226" y="2062163"/>
            <a:ext cx="1228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(an, {1, 1})</a:t>
            </a:r>
          </a:p>
        </p:txBody>
      </p:sp>
      <p:sp>
        <p:nvSpPr>
          <p:cNvPr id="53" name="TextBox 52">
            <a:extLst>
              <a:ext uri="{FF2B5EF4-FFF2-40B4-BE49-F238E27FC236}">
                <a16:creationId xmlns:a16="http://schemas.microsoft.com/office/drawing/2014/main" id="{51046391-BEDA-4B13-9F27-E6C69DAE6C12}"/>
              </a:ext>
            </a:extLst>
          </p:cNvPr>
          <p:cNvSpPr txBox="1">
            <a:spLocks noChangeArrowheads="1"/>
          </p:cNvSpPr>
          <p:nvPr/>
        </p:nvSpPr>
        <p:spPr bwMode="auto">
          <a:xfrm>
            <a:off x="7232651" y="2336800"/>
            <a:ext cx="1501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(because, {1})</a:t>
            </a:r>
          </a:p>
        </p:txBody>
      </p:sp>
      <p:sp>
        <p:nvSpPr>
          <p:cNvPr id="54" name="TextBox 53">
            <a:extLst>
              <a:ext uri="{FF2B5EF4-FFF2-40B4-BE49-F238E27FC236}">
                <a16:creationId xmlns:a16="http://schemas.microsoft.com/office/drawing/2014/main" id="{3D6DACD6-8827-402C-953D-3883A04D74EF}"/>
              </a:ext>
            </a:extLst>
          </p:cNvPr>
          <p:cNvSpPr txBox="1">
            <a:spLocks noChangeArrowheads="1"/>
          </p:cNvSpPr>
          <p:nvPr/>
        </p:nvSpPr>
        <p:spPr bwMode="auto">
          <a:xfrm>
            <a:off x="7181850" y="2571750"/>
            <a:ext cx="1284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(green, {1})</a:t>
            </a:r>
          </a:p>
        </p:txBody>
      </p:sp>
      <p:sp>
        <p:nvSpPr>
          <p:cNvPr id="55" name="TextBox 54">
            <a:extLst>
              <a:ext uri="{FF2B5EF4-FFF2-40B4-BE49-F238E27FC236}">
                <a16:creationId xmlns:a16="http://schemas.microsoft.com/office/drawing/2014/main" id="{CF4973C8-B896-4F22-9930-0D774C188DDD}"/>
              </a:ext>
            </a:extLst>
          </p:cNvPr>
          <p:cNvSpPr txBox="1">
            <a:spLocks noChangeArrowheads="1"/>
          </p:cNvSpPr>
          <p:nvPr/>
        </p:nvSpPr>
        <p:spPr bwMode="auto">
          <a:xfrm>
            <a:off x="7337426" y="2916238"/>
            <a:ext cx="1146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(is, {1, 1})</a:t>
            </a:r>
          </a:p>
        </p:txBody>
      </p:sp>
      <p:sp>
        <p:nvSpPr>
          <p:cNvPr id="56" name="TextBox 55">
            <a:extLst>
              <a:ext uri="{FF2B5EF4-FFF2-40B4-BE49-F238E27FC236}">
                <a16:creationId xmlns:a16="http://schemas.microsoft.com/office/drawing/2014/main" id="{D4001D01-0D32-4FC2-ABB9-DEE20C117336}"/>
              </a:ext>
            </a:extLst>
          </p:cNvPr>
          <p:cNvSpPr txBox="1">
            <a:spLocks noChangeArrowheads="1"/>
          </p:cNvSpPr>
          <p:nvPr/>
        </p:nvSpPr>
        <p:spPr bwMode="auto">
          <a:xfrm>
            <a:off x="7413625" y="3148013"/>
            <a:ext cx="1301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(not, {1, 1})</a:t>
            </a:r>
          </a:p>
        </p:txBody>
      </p:sp>
      <p:sp>
        <p:nvSpPr>
          <p:cNvPr id="57" name="TextBox 56">
            <a:extLst>
              <a:ext uri="{FF2B5EF4-FFF2-40B4-BE49-F238E27FC236}">
                <a16:creationId xmlns:a16="http://schemas.microsoft.com/office/drawing/2014/main" id="{8EFE8270-90D8-426B-BDB4-3EF18428F108}"/>
              </a:ext>
            </a:extLst>
          </p:cNvPr>
          <p:cNvSpPr txBox="1">
            <a:spLocks noChangeArrowheads="1"/>
          </p:cNvSpPr>
          <p:nvPr/>
        </p:nvSpPr>
        <p:spPr bwMode="auto">
          <a:xfrm>
            <a:off x="7275514" y="3730625"/>
            <a:ext cx="1868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(orange, {1, 1, 1})</a:t>
            </a:r>
          </a:p>
        </p:txBody>
      </p:sp>
      <p:sp>
        <p:nvSpPr>
          <p:cNvPr id="58" name="TextBox 57">
            <a:extLst>
              <a:ext uri="{FF2B5EF4-FFF2-40B4-BE49-F238E27FC236}">
                <a16:creationId xmlns:a16="http://schemas.microsoft.com/office/drawing/2014/main" id="{F6ABCFAD-5653-4909-8968-4E9952594B45}"/>
              </a:ext>
            </a:extLst>
          </p:cNvPr>
          <p:cNvSpPr txBox="1">
            <a:spLocks noChangeArrowheads="1"/>
          </p:cNvSpPr>
          <p:nvPr/>
        </p:nvSpPr>
        <p:spPr bwMode="auto">
          <a:xfrm>
            <a:off x="7254876" y="3978275"/>
            <a:ext cx="1533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(the, {1, 1, 1})</a:t>
            </a:r>
          </a:p>
        </p:txBody>
      </p:sp>
      <p:sp>
        <p:nvSpPr>
          <p:cNvPr id="59" name="TextBox 58">
            <a:extLst>
              <a:ext uri="{FF2B5EF4-FFF2-40B4-BE49-F238E27FC236}">
                <a16:creationId xmlns:a16="http://schemas.microsoft.com/office/drawing/2014/main" id="{306F6BE9-55BD-424A-BF94-D9EAE7A3F251}"/>
              </a:ext>
            </a:extLst>
          </p:cNvPr>
          <p:cNvSpPr txBox="1">
            <a:spLocks noChangeArrowheads="1"/>
          </p:cNvSpPr>
          <p:nvPr/>
        </p:nvSpPr>
        <p:spPr bwMode="auto">
          <a:xfrm>
            <a:off x="7261226" y="4225925"/>
            <a:ext cx="12985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r" eaLnBrk="1" hangingPunct="1">
              <a:buClr>
                <a:schemeClr val="hlink"/>
              </a:buClr>
              <a:buSzPct val="55000"/>
              <a:buFont typeface="Wingdings" panose="05000000000000000000" pitchFamily="2" charset="2"/>
              <a:buNone/>
            </a:pPr>
            <a:r>
              <a:rPr lang="en-US" altLang="zh-CN" sz="1600">
                <a:solidFill>
                  <a:srgbClr val="FF9900"/>
                </a:solidFill>
                <a:latin typeface="Tahoma" panose="020B0604030504040204" pitchFamily="34" charset="0"/>
              </a:rPr>
              <a:t>(unlike, {1})</a:t>
            </a:r>
          </a:p>
        </p:txBody>
      </p:sp>
      <p:sp>
        <p:nvSpPr>
          <p:cNvPr id="60" name="TextBox 59">
            <a:extLst>
              <a:ext uri="{FF2B5EF4-FFF2-40B4-BE49-F238E27FC236}">
                <a16:creationId xmlns:a16="http://schemas.microsoft.com/office/drawing/2014/main" id="{95AD82A5-7A78-4E15-ABD5-17DF594954E8}"/>
              </a:ext>
            </a:extLst>
          </p:cNvPr>
          <p:cNvSpPr txBox="1">
            <a:spLocks noChangeArrowheads="1"/>
          </p:cNvSpPr>
          <p:nvPr/>
        </p:nvSpPr>
        <p:spPr bwMode="auto">
          <a:xfrm>
            <a:off x="1757363" y="5427664"/>
            <a:ext cx="14160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Each mapper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receives some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of the KV-pairs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as input</a:t>
            </a:r>
          </a:p>
        </p:txBody>
      </p:sp>
      <p:sp>
        <p:nvSpPr>
          <p:cNvPr id="63" name="TextBox 62">
            <a:extLst>
              <a:ext uri="{FF2B5EF4-FFF2-40B4-BE49-F238E27FC236}">
                <a16:creationId xmlns:a16="http://schemas.microsoft.com/office/drawing/2014/main" id="{4B5F533F-11DB-434D-8D8E-2682A1B6246E}"/>
              </a:ext>
            </a:extLst>
          </p:cNvPr>
          <p:cNvSpPr txBox="1">
            <a:spLocks noChangeArrowheads="1"/>
          </p:cNvSpPr>
          <p:nvPr/>
        </p:nvSpPr>
        <p:spPr bwMode="auto">
          <a:xfrm>
            <a:off x="3602039" y="5421314"/>
            <a:ext cx="12223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The mappers</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process the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KV-pairs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one by one</a:t>
            </a:r>
          </a:p>
        </p:txBody>
      </p:sp>
      <p:sp>
        <p:nvSpPr>
          <p:cNvPr id="64" name="TextBox 63">
            <a:extLst>
              <a:ext uri="{FF2B5EF4-FFF2-40B4-BE49-F238E27FC236}">
                <a16:creationId xmlns:a16="http://schemas.microsoft.com/office/drawing/2014/main" id="{A0E51981-D0C6-40E0-9E1D-340F4AAED8C2}"/>
              </a:ext>
            </a:extLst>
          </p:cNvPr>
          <p:cNvSpPr txBox="1">
            <a:spLocks noChangeArrowheads="1"/>
          </p:cNvSpPr>
          <p:nvPr/>
        </p:nvSpPr>
        <p:spPr bwMode="auto">
          <a:xfrm>
            <a:off x="5162550" y="5422901"/>
            <a:ext cx="19875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Each KV-pair output</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by the mapper is sent to the reducer that is responsible for it</a:t>
            </a:r>
          </a:p>
        </p:txBody>
      </p:sp>
      <p:sp>
        <p:nvSpPr>
          <p:cNvPr id="65" name="TextBox 64">
            <a:extLst>
              <a:ext uri="{FF2B5EF4-FFF2-40B4-BE49-F238E27FC236}">
                <a16:creationId xmlns:a16="http://schemas.microsoft.com/office/drawing/2014/main" id="{16B70F54-4438-4AC3-8D34-3EAB19745E85}"/>
              </a:ext>
            </a:extLst>
          </p:cNvPr>
          <p:cNvSpPr txBox="1">
            <a:spLocks noChangeArrowheads="1"/>
          </p:cNvSpPr>
          <p:nvPr/>
        </p:nvSpPr>
        <p:spPr bwMode="auto">
          <a:xfrm>
            <a:off x="7413626" y="5427664"/>
            <a:ext cx="1444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The reducers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sort their input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by key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and group it</a:t>
            </a:r>
          </a:p>
        </p:txBody>
      </p:sp>
      <p:sp>
        <p:nvSpPr>
          <p:cNvPr id="66" name="TextBox 65">
            <a:extLst>
              <a:ext uri="{FF2B5EF4-FFF2-40B4-BE49-F238E27FC236}">
                <a16:creationId xmlns:a16="http://schemas.microsoft.com/office/drawing/2014/main" id="{EB5ACB2F-75CE-457C-AF97-687B474C9DB7}"/>
              </a:ext>
            </a:extLst>
          </p:cNvPr>
          <p:cNvSpPr txBox="1">
            <a:spLocks noChangeArrowheads="1"/>
          </p:cNvSpPr>
          <p:nvPr/>
        </p:nvSpPr>
        <p:spPr bwMode="auto">
          <a:xfrm>
            <a:off x="9090026" y="5402264"/>
            <a:ext cx="1444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The reducers </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process their</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input one group</a:t>
            </a:r>
            <a:br>
              <a:rPr lang="en-US" altLang="zh-CN" sz="1400">
                <a:solidFill>
                  <a:schemeClr val="tx1"/>
                </a:solidFill>
                <a:latin typeface="Tahoma" panose="020B0604030504040204" pitchFamily="34" charset="0"/>
              </a:rPr>
            </a:br>
            <a:r>
              <a:rPr lang="en-US" altLang="zh-CN" sz="1400">
                <a:solidFill>
                  <a:schemeClr val="tx1"/>
                </a:solidFill>
                <a:latin typeface="Tahoma" panose="020B0604030504040204" pitchFamily="34" charset="0"/>
              </a:rPr>
              <a:t>at a time</a:t>
            </a:r>
          </a:p>
        </p:txBody>
      </p:sp>
      <p:grpSp>
        <p:nvGrpSpPr>
          <p:cNvPr id="3" name="Group 67">
            <a:extLst>
              <a:ext uri="{FF2B5EF4-FFF2-40B4-BE49-F238E27FC236}">
                <a16:creationId xmlns:a16="http://schemas.microsoft.com/office/drawing/2014/main" id="{8236D5B8-6EEA-455C-984E-482440A35CCA}"/>
              </a:ext>
            </a:extLst>
          </p:cNvPr>
          <p:cNvGrpSpPr>
            <a:grpSpLocks/>
          </p:cNvGrpSpPr>
          <p:nvPr/>
        </p:nvGrpSpPr>
        <p:grpSpPr bwMode="auto">
          <a:xfrm>
            <a:off x="1639889" y="5422900"/>
            <a:ext cx="280987" cy="304800"/>
            <a:chOff x="51625" y="5697415"/>
            <a:chExt cx="280862" cy="304604"/>
          </a:xfrm>
        </p:grpSpPr>
        <p:sp>
          <p:nvSpPr>
            <p:cNvPr id="49230" name="Oval 60">
              <a:extLst>
                <a:ext uri="{FF2B5EF4-FFF2-40B4-BE49-F238E27FC236}">
                  <a16:creationId xmlns:a16="http://schemas.microsoft.com/office/drawing/2014/main" id="{4BFEB851-1E28-47FF-A62D-16020470C816}"/>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31" name="TextBox 66">
              <a:extLst>
                <a:ext uri="{FF2B5EF4-FFF2-40B4-BE49-F238E27FC236}">
                  <a16:creationId xmlns:a16="http://schemas.microsoft.com/office/drawing/2014/main" id="{45083AEB-1665-4FB7-BFEC-657C807F96D2}"/>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1</a:t>
              </a:r>
            </a:p>
          </p:txBody>
        </p:sp>
      </p:grpSp>
      <p:grpSp>
        <p:nvGrpSpPr>
          <p:cNvPr id="44" name="Group 68">
            <a:extLst>
              <a:ext uri="{FF2B5EF4-FFF2-40B4-BE49-F238E27FC236}">
                <a16:creationId xmlns:a16="http://schemas.microsoft.com/office/drawing/2014/main" id="{2A508E7E-7D43-45ED-9689-7CD9381C1F08}"/>
              </a:ext>
            </a:extLst>
          </p:cNvPr>
          <p:cNvGrpSpPr>
            <a:grpSpLocks/>
          </p:cNvGrpSpPr>
          <p:nvPr/>
        </p:nvGrpSpPr>
        <p:grpSpPr bwMode="auto">
          <a:xfrm>
            <a:off x="3397250" y="5419725"/>
            <a:ext cx="280988" cy="304800"/>
            <a:chOff x="51625" y="5697415"/>
            <a:chExt cx="280862" cy="304604"/>
          </a:xfrm>
        </p:grpSpPr>
        <p:sp>
          <p:nvSpPr>
            <p:cNvPr id="49228" name="Oval 69">
              <a:extLst>
                <a:ext uri="{FF2B5EF4-FFF2-40B4-BE49-F238E27FC236}">
                  <a16:creationId xmlns:a16="http://schemas.microsoft.com/office/drawing/2014/main" id="{742EB7AE-3A4D-4370-911C-E279AA9CF4B6}"/>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29" name="TextBox 70">
              <a:extLst>
                <a:ext uri="{FF2B5EF4-FFF2-40B4-BE49-F238E27FC236}">
                  <a16:creationId xmlns:a16="http://schemas.microsoft.com/office/drawing/2014/main" id="{73B23813-14F6-4F0C-AC58-CB6B033A4E16}"/>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2</a:t>
              </a:r>
            </a:p>
          </p:txBody>
        </p:sp>
      </p:grpSp>
      <p:grpSp>
        <p:nvGrpSpPr>
          <p:cNvPr id="47" name="Group 71">
            <a:extLst>
              <a:ext uri="{FF2B5EF4-FFF2-40B4-BE49-F238E27FC236}">
                <a16:creationId xmlns:a16="http://schemas.microsoft.com/office/drawing/2014/main" id="{10682435-91D6-4E7B-8738-A929E28D9966}"/>
              </a:ext>
            </a:extLst>
          </p:cNvPr>
          <p:cNvGrpSpPr>
            <a:grpSpLocks/>
          </p:cNvGrpSpPr>
          <p:nvPr/>
        </p:nvGrpSpPr>
        <p:grpSpPr bwMode="auto">
          <a:xfrm>
            <a:off x="5065714" y="5424488"/>
            <a:ext cx="280987" cy="304800"/>
            <a:chOff x="51625" y="5697415"/>
            <a:chExt cx="280862" cy="304604"/>
          </a:xfrm>
        </p:grpSpPr>
        <p:sp>
          <p:nvSpPr>
            <p:cNvPr id="49226" name="Oval 72">
              <a:extLst>
                <a:ext uri="{FF2B5EF4-FFF2-40B4-BE49-F238E27FC236}">
                  <a16:creationId xmlns:a16="http://schemas.microsoft.com/office/drawing/2014/main" id="{3D700C1D-33A9-44F3-8BEC-26C6B1470B79}"/>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27" name="TextBox 73">
              <a:extLst>
                <a:ext uri="{FF2B5EF4-FFF2-40B4-BE49-F238E27FC236}">
                  <a16:creationId xmlns:a16="http://schemas.microsoft.com/office/drawing/2014/main" id="{35DC4CEE-614E-4D72-8081-4C1E8BD3A0D2}"/>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3</a:t>
              </a:r>
            </a:p>
          </p:txBody>
        </p:sp>
      </p:grpSp>
      <p:grpSp>
        <p:nvGrpSpPr>
          <p:cNvPr id="62" name="Group 74">
            <a:extLst>
              <a:ext uri="{FF2B5EF4-FFF2-40B4-BE49-F238E27FC236}">
                <a16:creationId xmlns:a16="http://schemas.microsoft.com/office/drawing/2014/main" id="{E17BF244-1820-48C6-A933-563DF5CED81A}"/>
              </a:ext>
            </a:extLst>
          </p:cNvPr>
          <p:cNvGrpSpPr>
            <a:grpSpLocks/>
          </p:cNvGrpSpPr>
          <p:nvPr/>
        </p:nvGrpSpPr>
        <p:grpSpPr bwMode="auto">
          <a:xfrm>
            <a:off x="7319964" y="5424488"/>
            <a:ext cx="280987" cy="304800"/>
            <a:chOff x="51625" y="5697415"/>
            <a:chExt cx="280862" cy="304604"/>
          </a:xfrm>
        </p:grpSpPr>
        <p:sp>
          <p:nvSpPr>
            <p:cNvPr id="49224" name="Oval 75">
              <a:extLst>
                <a:ext uri="{FF2B5EF4-FFF2-40B4-BE49-F238E27FC236}">
                  <a16:creationId xmlns:a16="http://schemas.microsoft.com/office/drawing/2014/main" id="{02CD6DB8-952B-4139-923D-EDAA9A5D15D9}"/>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25" name="TextBox 76">
              <a:extLst>
                <a:ext uri="{FF2B5EF4-FFF2-40B4-BE49-F238E27FC236}">
                  <a16:creationId xmlns:a16="http://schemas.microsoft.com/office/drawing/2014/main" id="{A8A22970-8FC3-411A-9D45-4926E569B42B}"/>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4</a:t>
              </a:r>
            </a:p>
          </p:txBody>
        </p:sp>
      </p:grpSp>
      <p:grpSp>
        <p:nvGrpSpPr>
          <p:cNvPr id="68" name="Group 77">
            <a:extLst>
              <a:ext uri="{FF2B5EF4-FFF2-40B4-BE49-F238E27FC236}">
                <a16:creationId xmlns:a16="http://schemas.microsoft.com/office/drawing/2014/main" id="{26F06A0A-3B5B-460E-8C03-A288050D026F}"/>
              </a:ext>
            </a:extLst>
          </p:cNvPr>
          <p:cNvGrpSpPr>
            <a:grpSpLocks/>
          </p:cNvGrpSpPr>
          <p:nvPr/>
        </p:nvGrpSpPr>
        <p:grpSpPr bwMode="auto">
          <a:xfrm>
            <a:off x="8990014" y="5421313"/>
            <a:ext cx="280987" cy="304800"/>
            <a:chOff x="51625" y="5697415"/>
            <a:chExt cx="280862" cy="304604"/>
          </a:xfrm>
        </p:grpSpPr>
        <p:sp>
          <p:nvSpPr>
            <p:cNvPr id="49222" name="Oval 78">
              <a:extLst>
                <a:ext uri="{FF2B5EF4-FFF2-40B4-BE49-F238E27FC236}">
                  <a16:creationId xmlns:a16="http://schemas.microsoft.com/office/drawing/2014/main" id="{6F5FF952-D07A-41F5-BBD9-5110B30C7B30}"/>
                </a:ext>
              </a:extLst>
            </p:cNvPr>
            <p:cNvSpPr>
              <a:spLocks noChangeArrowheads="1"/>
            </p:cNvSpPr>
            <p:nvPr/>
          </p:nvSpPr>
          <p:spPr bwMode="auto">
            <a:xfrm>
              <a:off x="69573" y="5744818"/>
              <a:ext cx="238540" cy="238540"/>
            </a:xfrm>
            <a:prstGeom prst="ellipse">
              <a:avLst/>
            </a:prstGeom>
            <a:solidFill>
              <a:srgbClr val="FFFF00"/>
            </a:solidFill>
            <a:ln w="19050" algn="ctr">
              <a:solidFill>
                <a:schemeClr val="tx1"/>
              </a:solidFill>
              <a:round/>
              <a:headEnd/>
              <a:tailEnd/>
            </a:ln>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9223" name="TextBox 79">
              <a:extLst>
                <a:ext uri="{FF2B5EF4-FFF2-40B4-BE49-F238E27FC236}">
                  <a16:creationId xmlns:a16="http://schemas.microsoft.com/office/drawing/2014/main" id="{5B240691-395A-48B0-B6B4-A37877A9C06D}"/>
                </a:ext>
              </a:extLst>
            </p:cNvPr>
            <p:cNvSpPr txBox="1">
              <a:spLocks noChangeArrowheads="1"/>
            </p:cNvSpPr>
            <p:nvPr/>
          </p:nvSpPr>
          <p:spPr bwMode="auto">
            <a:xfrm>
              <a:off x="51625" y="5697415"/>
              <a:ext cx="280862" cy="30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chemeClr val="tx1"/>
                  </a:solidFill>
                  <a:latin typeface="Tahoma" panose="020B0604030504040204" pitchFamily="34" charset="0"/>
                </a:rPr>
                <a:t>5</a:t>
              </a:r>
            </a:p>
          </p:txBody>
        </p:sp>
      </p:grpSp>
      <p:sp>
        <p:nvSpPr>
          <p:cNvPr id="87" name="TextBox 86">
            <a:extLst>
              <a:ext uri="{FF2B5EF4-FFF2-40B4-BE49-F238E27FC236}">
                <a16:creationId xmlns:a16="http://schemas.microsoft.com/office/drawing/2014/main" id="{65E988F4-3DAE-4A56-A606-5DC5D988D96B}"/>
              </a:ext>
            </a:extLst>
          </p:cNvPr>
          <p:cNvSpPr txBox="1">
            <a:spLocks noChangeArrowheads="1"/>
          </p:cNvSpPr>
          <p:nvPr/>
        </p:nvSpPr>
        <p:spPr bwMode="auto">
          <a:xfrm>
            <a:off x="4169530" y="1125538"/>
            <a:ext cx="17876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400">
                <a:solidFill>
                  <a:srgbClr val="FF0000"/>
                </a:solidFill>
                <a:latin typeface="Tahoma" panose="020B0604030504040204" pitchFamily="34" charset="0"/>
              </a:rPr>
              <a:t>Key range the node </a:t>
            </a:r>
            <a:br>
              <a:rPr lang="en-US" altLang="zh-CN" sz="1400">
                <a:solidFill>
                  <a:srgbClr val="FF0000"/>
                </a:solidFill>
                <a:latin typeface="Tahoma" panose="020B0604030504040204" pitchFamily="34" charset="0"/>
              </a:rPr>
            </a:br>
            <a:r>
              <a:rPr lang="en-US" altLang="zh-CN" sz="1400">
                <a:solidFill>
                  <a:srgbClr val="FF0000"/>
                </a:solidFill>
                <a:latin typeface="Tahoma" panose="020B0604030504040204" pitchFamily="34" charset="0"/>
              </a:rPr>
              <a:t>is responsible for</a:t>
            </a:r>
          </a:p>
        </p:txBody>
      </p:sp>
      <p:cxnSp>
        <p:nvCxnSpPr>
          <p:cNvPr id="91" name="Elbow Connector 90">
            <a:extLst>
              <a:ext uri="{FF2B5EF4-FFF2-40B4-BE49-F238E27FC236}">
                <a16:creationId xmlns:a16="http://schemas.microsoft.com/office/drawing/2014/main" id="{85629EB7-67BE-426E-BA3E-FD36C014EC78}"/>
              </a:ext>
            </a:extLst>
          </p:cNvPr>
          <p:cNvCxnSpPr>
            <a:cxnSpLocks noChangeShapeType="1"/>
            <a:stCxn id="87" idx="2"/>
          </p:cNvCxnSpPr>
          <p:nvPr/>
        </p:nvCxnSpPr>
        <p:spPr bwMode="auto">
          <a:xfrm rot="5400000">
            <a:off x="4463327" y="1719334"/>
            <a:ext cx="670580" cy="529431"/>
          </a:xfrm>
          <a:prstGeom prst="bentConnector3">
            <a:avLst>
              <a:gd name="adj1" fmla="val 50000"/>
            </a:avLst>
          </a:prstGeom>
          <a:noFill/>
          <a:ln w="190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00" name="Oval 99">
            <a:extLst>
              <a:ext uri="{FF2B5EF4-FFF2-40B4-BE49-F238E27FC236}">
                <a16:creationId xmlns:a16="http://schemas.microsoft.com/office/drawing/2014/main" id="{0629CD71-E519-4328-9574-D93694D86FCC}"/>
              </a:ext>
            </a:extLst>
          </p:cNvPr>
          <p:cNvSpPr>
            <a:spLocks noChangeArrowheads="1"/>
          </p:cNvSpPr>
          <p:nvPr/>
        </p:nvSpPr>
        <p:spPr bwMode="auto">
          <a:xfrm>
            <a:off x="4071939" y="2238376"/>
            <a:ext cx="460375" cy="212725"/>
          </a:xfrm>
          <a:prstGeom prst="ellipse">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4" nodeType="with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grpId="4"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xit" presetSubtype="0" fill="hold" grpId="4"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grpId="4"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4"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grpId="4"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grpId="4"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par>
                                <p:cTn id="19" presetID="1" presetClass="exit" presetSubtype="0" fill="hold" grpId="4"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grpId="4"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grpId="4"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xit" presetSubtype="0" fill="hold" grpId="4" nodeType="withEffect">
                                  <p:stCondLst>
                                    <p:cond delay="0"/>
                                  </p:stCondLst>
                                  <p:childTnLst>
                                    <p:set>
                                      <p:cBhvr>
                                        <p:cTn id="26" dur="1" fill="hold">
                                          <p:stCondLst>
                                            <p:cond delay="0"/>
                                          </p:stCondLst>
                                        </p:cTn>
                                        <p:tgtEl>
                                          <p:spTgt spid="38"/>
                                        </p:tgtEl>
                                        <p:attrNameLst>
                                          <p:attrName>style.visibility</p:attrName>
                                        </p:attrNameLst>
                                      </p:cBhvr>
                                      <p:to>
                                        <p:strVal val="hidden"/>
                                      </p:to>
                                    </p:set>
                                  </p:childTnLst>
                                </p:cTn>
                              </p:par>
                              <p:par>
                                <p:cTn id="27" presetID="1" presetClass="exit" presetSubtype="0" fill="hold" grpId="4" nodeType="withEffect">
                                  <p:stCondLst>
                                    <p:cond delay="0"/>
                                  </p:stCondLst>
                                  <p:childTnLst>
                                    <p:set>
                                      <p:cBhvr>
                                        <p:cTn id="28" dur="1" fill="hold">
                                          <p:stCondLst>
                                            <p:cond delay="0"/>
                                          </p:stCondLst>
                                        </p:cTn>
                                        <p:tgtEl>
                                          <p:spTgt spid="37"/>
                                        </p:tgtEl>
                                        <p:attrNameLst>
                                          <p:attrName>style.visibility</p:attrName>
                                        </p:attrNameLst>
                                      </p:cBhvr>
                                      <p:to>
                                        <p:strVal val="hidden"/>
                                      </p:to>
                                    </p:set>
                                  </p:childTnLst>
                                </p:cTn>
                              </p:par>
                              <p:par>
                                <p:cTn id="29" presetID="1" presetClass="exit" presetSubtype="0" fill="hold" grpId="4"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xit" presetSubtype="0" fill="hold" grpId="4" nodeType="with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xit" presetSubtype="0" fill="hold" grpId="4" nodeType="with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xit" presetSubtype="0" fill="hold" grpId="4"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grpId="4"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4" nodeType="withEffect">
                                  <p:stCondLst>
                                    <p:cond delay="0"/>
                                  </p:stCondLst>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3"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3"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3"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3"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3"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3"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3"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3"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par>
                          <p:cTn id="65" fill="hold" nodeType="afterGroup">
                            <p:stCondLst>
                              <p:cond delay="0"/>
                            </p:stCondLst>
                            <p:childTnLst>
                              <p:par>
                                <p:cTn id="66" presetID="64" presetClass="path" presetSubtype="0" accel="50000" decel="50000" fill="hold" grpId="0" nodeType="afterEffect">
                                  <p:stCondLst>
                                    <p:cond delay="0"/>
                                  </p:stCondLst>
                                  <p:childTnLst>
                                    <p:animMotion origin="layout" path="M -5.55556E-7 -0.00277 L -5.55556E-7 -0.06157 " pathEditMode="relative" rAng="0" ptsTypes="AA">
                                      <p:cBhvr>
                                        <p:cTn id="67" dur="1000" fill="hold"/>
                                        <p:tgtEl>
                                          <p:spTgt spid="14"/>
                                        </p:tgtEl>
                                        <p:attrNameLst>
                                          <p:attrName>ppt_x</p:attrName>
                                          <p:attrName>ppt_y</p:attrName>
                                        </p:attrNameLst>
                                      </p:cBhvr>
                                      <p:rCtr x="0" y="-2900"/>
                                    </p:animMotion>
                                  </p:childTnLst>
                                </p:cTn>
                              </p:par>
                              <p:par>
                                <p:cTn id="68" presetID="64" presetClass="path" presetSubtype="0" accel="50000" decel="50000" fill="hold" grpId="0" nodeType="withEffect">
                                  <p:stCondLst>
                                    <p:cond delay="0"/>
                                  </p:stCondLst>
                                  <p:childTnLst>
                                    <p:animMotion origin="layout" path="M 5E-6 -0.00486 L 5E-6 -0.06273 " pathEditMode="relative" rAng="0" ptsTypes="AA">
                                      <p:cBhvr>
                                        <p:cTn id="69" dur="1000" fill="hold"/>
                                        <p:tgtEl>
                                          <p:spTgt spid="15"/>
                                        </p:tgtEl>
                                        <p:attrNameLst>
                                          <p:attrName>ppt_x</p:attrName>
                                          <p:attrName>ppt_y</p:attrName>
                                        </p:attrNameLst>
                                      </p:cBhvr>
                                      <p:rCtr x="0" y="-2900"/>
                                    </p:animMotion>
                                  </p:childTnLst>
                                </p:cTn>
                              </p:par>
                              <p:par>
                                <p:cTn id="70" presetID="64" presetClass="path" presetSubtype="0" accel="50000" decel="50000" fill="hold" grpId="0" nodeType="withEffect">
                                  <p:stCondLst>
                                    <p:cond delay="0"/>
                                  </p:stCondLst>
                                  <p:childTnLst>
                                    <p:animMotion origin="layout" path="M -1.66667E-6 0.0007 L -1.66667E-6 -0.01667 " pathEditMode="fixed" rAng="0" ptsTypes="AA">
                                      <p:cBhvr>
                                        <p:cTn id="71" dur="1000" fill="hold"/>
                                        <p:tgtEl>
                                          <p:spTgt spid="16"/>
                                        </p:tgtEl>
                                        <p:attrNameLst>
                                          <p:attrName>ppt_x</p:attrName>
                                          <p:attrName>ppt_y</p:attrName>
                                        </p:attrNameLst>
                                      </p:cBhvr>
                                      <p:rCtr x="0" y="-900"/>
                                    </p:animMotion>
                                  </p:childTnLst>
                                </p:cTn>
                              </p:par>
                              <p:par>
                                <p:cTn id="72" presetID="64" presetClass="path" presetSubtype="0" accel="50000" decel="50000" fill="hold" grpId="0" nodeType="withEffect">
                                  <p:stCondLst>
                                    <p:cond delay="0"/>
                                  </p:stCondLst>
                                  <p:childTnLst>
                                    <p:animMotion origin="layout" path="M 4.16667E-6 -0.00833 L 4.16667E-6 -0.02477 " pathEditMode="relative" rAng="0" ptsTypes="AA">
                                      <p:cBhvr>
                                        <p:cTn id="73" dur="1000" fill="hold"/>
                                        <p:tgtEl>
                                          <p:spTgt spid="17"/>
                                        </p:tgtEl>
                                        <p:attrNameLst>
                                          <p:attrName>ppt_x</p:attrName>
                                          <p:attrName>ppt_y</p:attrName>
                                        </p:attrNameLst>
                                      </p:cBhvr>
                                      <p:rCtr x="0" y="-800"/>
                                    </p:animMotion>
                                  </p:childTnLst>
                                </p:cTn>
                              </p:par>
                              <p:par>
                                <p:cTn id="74" presetID="42" presetClass="path" presetSubtype="0" accel="50000" decel="50000" fill="hold" grpId="0" nodeType="withEffect">
                                  <p:stCondLst>
                                    <p:cond delay="0"/>
                                  </p:stCondLst>
                                  <p:childTnLst>
                                    <p:animMotion origin="layout" path="M -4.16667E-6 -0.00046 L -4.16667E-6 0.0213 " pathEditMode="relative" rAng="0" ptsTypes="AA">
                                      <p:cBhvr>
                                        <p:cTn id="75" dur="1000" fill="hold"/>
                                        <p:tgtEl>
                                          <p:spTgt spid="18"/>
                                        </p:tgtEl>
                                        <p:attrNameLst>
                                          <p:attrName>ppt_x</p:attrName>
                                          <p:attrName>ppt_y</p:attrName>
                                        </p:attrNameLst>
                                      </p:cBhvr>
                                      <p:rCtr x="0" y="1100"/>
                                    </p:animMotion>
                                  </p:childTnLst>
                                </p:cTn>
                              </p:par>
                              <p:par>
                                <p:cTn id="76" presetID="42" presetClass="path" presetSubtype="0" accel="50000" decel="50000" fill="hold" grpId="0" nodeType="withEffect">
                                  <p:stCondLst>
                                    <p:cond delay="0"/>
                                  </p:stCondLst>
                                  <p:childTnLst>
                                    <p:animMotion origin="layout" path="M 0.00139 0.00093 L 0.00139 0.01389 " pathEditMode="relative" rAng="0" ptsTypes="AA">
                                      <p:cBhvr>
                                        <p:cTn id="77" dur="1000" fill="hold"/>
                                        <p:tgtEl>
                                          <p:spTgt spid="19"/>
                                        </p:tgtEl>
                                        <p:attrNameLst>
                                          <p:attrName>ppt_x</p:attrName>
                                          <p:attrName>ppt_y</p:attrName>
                                        </p:attrNameLst>
                                      </p:cBhvr>
                                      <p:rCtr x="0" y="600"/>
                                    </p:animMotion>
                                  </p:childTnLst>
                                </p:cTn>
                              </p:par>
                              <p:par>
                                <p:cTn id="78" presetID="42" presetClass="path" presetSubtype="0" accel="50000" decel="50000" fill="hold" grpId="0" nodeType="withEffect">
                                  <p:stCondLst>
                                    <p:cond delay="0"/>
                                  </p:stCondLst>
                                  <p:childTnLst>
                                    <p:animMotion origin="layout" path="M 0.0007 0.00208 L 0.0007 0.06551 " pathEditMode="relative" rAng="0" ptsTypes="AA">
                                      <p:cBhvr>
                                        <p:cTn id="79" dur="1000" fill="hold"/>
                                        <p:tgtEl>
                                          <p:spTgt spid="20"/>
                                        </p:tgtEl>
                                        <p:attrNameLst>
                                          <p:attrName>ppt_x</p:attrName>
                                          <p:attrName>ppt_y</p:attrName>
                                        </p:attrNameLst>
                                      </p:cBhvr>
                                      <p:rCtr x="0" y="3200"/>
                                    </p:animMotion>
                                  </p:childTnLst>
                                </p:cTn>
                              </p:par>
                              <p:par>
                                <p:cTn id="80" presetID="42" presetClass="path" presetSubtype="0" accel="50000" decel="50000" fill="hold" grpId="0" nodeType="withEffect">
                                  <p:stCondLst>
                                    <p:cond delay="0"/>
                                  </p:stCondLst>
                                  <p:childTnLst>
                                    <p:animMotion origin="layout" path="M 0.0007 0.00371 L 0.0007 0.05741 " pathEditMode="relative" rAng="0" ptsTypes="AA">
                                      <p:cBhvr>
                                        <p:cTn id="81" dur="1000" fill="hold"/>
                                        <p:tgtEl>
                                          <p:spTgt spid="21"/>
                                        </p:tgtEl>
                                        <p:attrNameLst>
                                          <p:attrName>ppt_x</p:attrName>
                                          <p:attrName>ppt_y</p:attrName>
                                        </p:attrNameLst>
                                      </p:cBhvr>
                                      <p:rCtr x="0" y="2700"/>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87"/>
                                        </p:tgtEl>
                                        <p:attrNameLst>
                                          <p:attrName>style.visibility</p:attrName>
                                        </p:attrNameLst>
                                      </p:cBhvr>
                                      <p:to>
                                        <p:strVal val="visible"/>
                                      </p:to>
                                    </p:set>
                                  </p:childTnLst>
                                </p:cTn>
                              </p:par>
                            </p:childTnLst>
                          </p:cTn>
                        </p:par>
                        <p:par>
                          <p:cTn id="86" fill="hold" nodeType="afterGroup">
                            <p:stCondLst>
                              <p:cond delay="0"/>
                            </p:stCondLst>
                            <p:childTnLst>
                              <p:par>
                                <p:cTn id="87" presetID="22" presetClass="entr" presetSubtype="2" fill="hold" nodeType="afterEffect">
                                  <p:stCondLst>
                                    <p:cond delay="0"/>
                                  </p:stCondLst>
                                  <p:childTnLst>
                                    <p:set>
                                      <p:cBhvr>
                                        <p:cTn id="88" dur="1" fill="hold">
                                          <p:stCondLst>
                                            <p:cond delay="0"/>
                                          </p:stCondLst>
                                        </p:cTn>
                                        <p:tgtEl>
                                          <p:spTgt spid="91"/>
                                        </p:tgtEl>
                                        <p:attrNameLst>
                                          <p:attrName>style.visibility</p:attrName>
                                        </p:attrNameLst>
                                      </p:cBhvr>
                                      <p:to>
                                        <p:strVal val="visible"/>
                                      </p:to>
                                    </p:set>
                                    <p:animEffect transition="in" filter="wipe(right)">
                                      <p:cBhvr>
                                        <p:cTn id="89" dur="500"/>
                                        <p:tgtEl>
                                          <p:spTgt spid="91"/>
                                        </p:tgtEl>
                                      </p:cBhvr>
                                    </p:animEffect>
                                  </p:childTnLst>
                                </p:cTn>
                              </p:par>
                            </p:childTnLst>
                          </p:cTn>
                        </p:par>
                        <p:par>
                          <p:cTn id="90" fill="hold" nodeType="afterGroup">
                            <p:stCondLst>
                              <p:cond delay="500"/>
                            </p:stCondLst>
                            <p:childTnLst>
                              <p:par>
                                <p:cTn id="91" presetID="16" presetClass="entr" presetSubtype="37"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barn(outVertical)">
                                      <p:cBhvr>
                                        <p:cTn id="93" dur="500"/>
                                        <p:tgtEl>
                                          <p:spTgt spid="10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100"/>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91"/>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87"/>
                                        </p:tgtEl>
                                        <p:attrNameLst>
                                          <p:attrName>style.visibility</p:attrName>
                                        </p:attrNameLst>
                                      </p:cBhvr>
                                      <p:to>
                                        <p:strVal val="hidden"/>
                                      </p:to>
                                    </p:set>
                                  </p:childTnLst>
                                </p:cTn>
                              </p:par>
                              <p:par>
                                <p:cTn id="102" presetID="1" presetClass="entr" presetSubtype="0" fill="hold" nodeType="withEffect">
                                  <p:stCondLst>
                                    <p:cond delay="0"/>
                                  </p:stCondLst>
                                  <p:childTnLst>
                                    <p:set>
                                      <p:cBhvr>
                                        <p:cTn id="103" dur="1" fill="hold">
                                          <p:stCondLst>
                                            <p:cond delay="0"/>
                                          </p:stCondLst>
                                        </p:cTn>
                                        <p:tgtEl>
                                          <p:spTgt spid="44"/>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3"/>
                                        </p:tgtEl>
                                        <p:attrNameLst>
                                          <p:attrName>style.visibility</p:attrName>
                                        </p:attrNameLst>
                                      </p:cBhvr>
                                      <p:to>
                                        <p:strVal val="visible"/>
                                      </p:to>
                                    </p:set>
                                  </p:childTnLst>
                                </p:cTn>
                              </p:par>
                            </p:childTnLst>
                          </p:cTn>
                        </p:par>
                        <p:par>
                          <p:cTn id="106" fill="hold" nodeType="afterGroup">
                            <p:stCondLst>
                              <p:cond delay="0"/>
                            </p:stCondLst>
                            <p:childTnLst>
                              <p:par>
                                <p:cTn id="107" presetID="63" presetClass="path" presetSubtype="0" accel="50000" decel="50000" fill="hold" grpId="1" nodeType="afterEffect">
                                  <p:stCondLst>
                                    <p:cond delay="0"/>
                                  </p:stCondLst>
                                  <p:childTnLst>
                                    <p:animMotion origin="layout" path="M -5.55556E-7 -0.06157 L 0.20851 -0.03565 " pathEditMode="relative" rAng="0" ptsTypes="AA">
                                      <p:cBhvr>
                                        <p:cTn id="108" dur="1000" fill="hold"/>
                                        <p:tgtEl>
                                          <p:spTgt spid="14"/>
                                        </p:tgtEl>
                                        <p:attrNameLst>
                                          <p:attrName>ppt_x</p:attrName>
                                          <p:attrName>ppt_y</p:attrName>
                                        </p:attrNameLst>
                                      </p:cBhvr>
                                      <p:rCtr x="10400" y="1300"/>
                                    </p:animMotion>
                                  </p:childTnLst>
                                </p:cTn>
                              </p:par>
                              <p:par>
                                <p:cTn id="109" presetID="63" presetClass="path" presetSubtype="0" accel="50000" decel="50000" fill="hold" grpId="1" nodeType="withEffect">
                                  <p:stCondLst>
                                    <p:cond delay="0"/>
                                  </p:stCondLst>
                                  <p:childTnLst>
                                    <p:animMotion origin="layout" path="M -1.66667E-6 -0.01667 L 0.1882 0.00324 " pathEditMode="relative" rAng="0" ptsTypes="AA">
                                      <p:cBhvr>
                                        <p:cTn id="110" dur="1000" fill="hold"/>
                                        <p:tgtEl>
                                          <p:spTgt spid="16"/>
                                        </p:tgtEl>
                                        <p:attrNameLst>
                                          <p:attrName>ppt_x</p:attrName>
                                          <p:attrName>ppt_y</p:attrName>
                                        </p:attrNameLst>
                                      </p:cBhvr>
                                      <p:rCtr x="9400" y="1000"/>
                                    </p:animMotion>
                                  </p:childTnLst>
                                </p:cTn>
                              </p:par>
                              <p:par>
                                <p:cTn id="111" presetID="63" presetClass="path" presetSubtype="0" accel="50000" decel="50000" fill="hold" grpId="1" nodeType="withEffect">
                                  <p:stCondLst>
                                    <p:cond delay="0"/>
                                  </p:stCondLst>
                                  <p:childTnLst>
                                    <p:animMotion origin="layout" path="M -4.16667E-6 0.01945 L 0.22605 0.04699 " pathEditMode="relative" rAng="0" ptsTypes="AA">
                                      <p:cBhvr>
                                        <p:cTn id="112" dur="1000" fill="hold"/>
                                        <p:tgtEl>
                                          <p:spTgt spid="18"/>
                                        </p:tgtEl>
                                        <p:attrNameLst>
                                          <p:attrName>ppt_x</p:attrName>
                                          <p:attrName>ppt_y</p:attrName>
                                        </p:attrNameLst>
                                      </p:cBhvr>
                                      <p:rCtr x="11300" y="1400"/>
                                    </p:animMotion>
                                  </p:childTnLst>
                                </p:cTn>
                              </p:par>
                              <p:par>
                                <p:cTn id="113" presetID="63" presetClass="path" presetSubtype="0" accel="50000" decel="50000" fill="hold" grpId="1" nodeType="withEffect">
                                  <p:stCondLst>
                                    <p:cond delay="0"/>
                                  </p:stCondLst>
                                  <p:childTnLst>
                                    <p:animMotion origin="layout" path="M 0.0007 0.06551 L 0.21493 0.08125 " pathEditMode="relative" rAng="0" ptsTypes="AA">
                                      <p:cBhvr>
                                        <p:cTn id="114" dur="1000" fill="hold"/>
                                        <p:tgtEl>
                                          <p:spTgt spid="20"/>
                                        </p:tgtEl>
                                        <p:attrNameLst>
                                          <p:attrName>ppt_x</p:attrName>
                                          <p:attrName>ppt_y</p:attrName>
                                        </p:attrNameLst>
                                      </p:cBhvr>
                                      <p:rCtr x="10700" y="800"/>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xit" presetSubtype="0" fill="hold" grpId="2" nodeType="clickEffect">
                                  <p:stCondLst>
                                    <p:cond delay="0"/>
                                  </p:stCondLst>
                                  <p:childTnLst>
                                    <p:set>
                                      <p:cBhvr>
                                        <p:cTn id="118" dur="1" fill="hold">
                                          <p:stCondLst>
                                            <p:cond delay="0"/>
                                          </p:stCondLst>
                                        </p:cTn>
                                        <p:tgtEl>
                                          <p:spTgt spid="14"/>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16"/>
                                        </p:tgtEl>
                                        <p:attrNameLst>
                                          <p:attrName>style.visibility</p:attrName>
                                        </p:attrNameLst>
                                      </p:cBhvr>
                                      <p:to>
                                        <p:strVal val="hidden"/>
                                      </p:to>
                                    </p:set>
                                  </p:childTnLst>
                                </p:cTn>
                              </p:par>
                              <p:par>
                                <p:cTn id="121" presetID="1" presetClass="exit" presetSubtype="0" fill="hold" grpId="2" nodeType="withEffect">
                                  <p:stCondLst>
                                    <p:cond delay="0"/>
                                  </p:stCondLst>
                                  <p:childTnLst>
                                    <p:set>
                                      <p:cBhvr>
                                        <p:cTn id="122" dur="1" fill="hold">
                                          <p:stCondLst>
                                            <p:cond delay="0"/>
                                          </p:stCondLst>
                                        </p:cTn>
                                        <p:tgtEl>
                                          <p:spTgt spid="18"/>
                                        </p:tgtEl>
                                        <p:attrNameLst>
                                          <p:attrName>style.visibility</p:attrName>
                                        </p:attrNameLst>
                                      </p:cBhvr>
                                      <p:to>
                                        <p:strVal val="hidden"/>
                                      </p:to>
                                    </p:set>
                                  </p:childTnLst>
                                </p:cTn>
                              </p:par>
                              <p:par>
                                <p:cTn id="123" presetID="1" presetClass="exit" presetSubtype="0" fill="hold" grpId="2" nodeType="withEffect">
                                  <p:stCondLst>
                                    <p:cond delay="0"/>
                                  </p:stCondLst>
                                  <p:childTnLst>
                                    <p:set>
                                      <p:cBhvr>
                                        <p:cTn id="124" dur="1" fill="hold">
                                          <p:stCondLst>
                                            <p:cond delay="0"/>
                                          </p:stCondLst>
                                        </p:cTn>
                                        <p:tgtEl>
                                          <p:spTgt spid="20"/>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27"/>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2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28"/>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32"/>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24"/>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37"/>
                                        </p:tgtEl>
                                        <p:attrNameLst>
                                          <p:attrName>style.visibility</p:attrName>
                                        </p:attrNameLst>
                                      </p:cBhvr>
                                      <p:to>
                                        <p:strVal val="hidden"/>
                                      </p:to>
                                    </p:set>
                                  </p:childTnLst>
                                </p:cTn>
                              </p:par>
                            </p:childTnLst>
                          </p:cTn>
                        </p:par>
                        <p:par>
                          <p:cTn id="141" fill="hold" nodeType="afterGroup">
                            <p:stCondLst>
                              <p:cond delay="0"/>
                            </p:stCondLst>
                            <p:childTnLst>
                              <p:par>
                                <p:cTn id="142" presetID="35" presetClass="path" presetSubtype="0" accel="50000" decel="50000" fill="hold" grpId="1" nodeType="afterEffect">
                                  <p:stCondLst>
                                    <p:cond delay="0"/>
                                  </p:stCondLst>
                                  <p:childTnLst>
                                    <p:animMotion origin="layout" path="M -0.25851 0.01759 L -0.25139 0.04097 " pathEditMode="relative" rAng="0" ptsTypes="AA">
                                      <p:cBhvr>
                                        <p:cTn id="143" dur="500" fill="hold"/>
                                        <p:tgtEl>
                                          <p:spTgt spid="23"/>
                                        </p:tgtEl>
                                        <p:attrNameLst>
                                          <p:attrName>ppt_x</p:attrName>
                                          <p:attrName>ppt_y</p:attrName>
                                        </p:attrNameLst>
                                      </p:cBhvr>
                                      <p:rCtr x="300" y="1200"/>
                                    </p:animMotion>
                                  </p:childTnLst>
                                </p:cTn>
                              </p:par>
                              <p:par>
                                <p:cTn id="144" presetID="35" presetClass="path" presetSubtype="0" accel="50000" decel="50000" fill="hold" grpId="1" nodeType="withEffect">
                                  <p:stCondLst>
                                    <p:cond delay="0"/>
                                  </p:stCondLst>
                                  <p:childTnLst>
                                    <p:animMotion origin="layout" path="M -0.27986 -0.32013 L -0.27378 -0.29398 " pathEditMode="relative" rAng="0" ptsTypes="AA">
                                      <p:cBhvr>
                                        <p:cTn id="145" dur="500" fill="hold"/>
                                        <p:tgtEl>
                                          <p:spTgt spid="22"/>
                                        </p:tgtEl>
                                        <p:attrNameLst>
                                          <p:attrName>ppt_x</p:attrName>
                                          <p:attrName>ppt_y</p:attrName>
                                        </p:attrNameLst>
                                      </p:cBhvr>
                                      <p:rCtr x="300" y="1300"/>
                                    </p:animMotion>
                                  </p:childTnLst>
                                </p:cTn>
                              </p:par>
                              <p:par>
                                <p:cTn id="146" presetID="42" presetClass="path" presetSubtype="0" accel="50000" decel="50000" fill="hold" grpId="1" nodeType="withEffect">
                                  <p:stCondLst>
                                    <p:cond delay="0"/>
                                  </p:stCondLst>
                                  <p:childTnLst>
                                    <p:animMotion origin="layout" path="M -0.27761 -0.08218 L -0.2724 -0.05972 " pathEditMode="relative" rAng="0" ptsTypes="AA">
                                      <p:cBhvr>
                                        <p:cTn id="147" dur="500" fill="hold"/>
                                        <p:tgtEl>
                                          <p:spTgt spid="27"/>
                                        </p:tgtEl>
                                        <p:attrNameLst>
                                          <p:attrName>ppt_x</p:attrName>
                                          <p:attrName>ppt_y</p:attrName>
                                        </p:attrNameLst>
                                      </p:cBhvr>
                                      <p:rCtr x="300" y="1100"/>
                                    </p:animMotion>
                                  </p:childTnLst>
                                </p:cTn>
                              </p:par>
                              <p:par>
                                <p:cTn id="148" presetID="42" presetClass="path" presetSubtype="0" accel="50000" decel="50000" fill="hold" grpId="1" nodeType="withEffect">
                                  <p:stCondLst>
                                    <p:cond delay="0"/>
                                  </p:stCondLst>
                                  <p:childTnLst>
                                    <p:animMotion origin="layout" path="M -0.28402 0.09954 L -0.28142 0.12292 " pathEditMode="relative" rAng="0" ptsTypes="AA">
                                      <p:cBhvr>
                                        <p:cTn id="149" dur="500" fill="hold"/>
                                        <p:tgtEl>
                                          <p:spTgt spid="29"/>
                                        </p:tgtEl>
                                        <p:attrNameLst>
                                          <p:attrName>ppt_x</p:attrName>
                                          <p:attrName>ppt_y</p:attrName>
                                        </p:attrNameLst>
                                      </p:cBhvr>
                                      <p:rCtr x="100" y="1200"/>
                                    </p:animMotion>
                                  </p:childTnLst>
                                </p:cTn>
                              </p:par>
                              <p:par>
                                <p:cTn id="150" presetID="42" presetClass="path" presetSubtype="0" accel="50000" decel="50000" fill="hold" grpId="1" nodeType="withEffect">
                                  <p:stCondLst>
                                    <p:cond delay="0"/>
                                  </p:stCondLst>
                                  <p:childTnLst>
                                    <p:animMotion origin="layout" path="M -0.24236 -0.09375 L -0.23837 -0.07107 " pathEditMode="relative" rAng="0" ptsTypes="AA">
                                      <p:cBhvr>
                                        <p:cTn id="151" dur="500" fill="hold"/>
                                        <p:tgtEl>
                                          <p:spTgt spid="28"/>
                                        </p:tgtEl>
                                        <p:attrNameLst>
                                          <p:attrName>ppt_x</p:attrName>
                                          <p:attrName>ppt_y</p:attrName>
                                        </p:attrNameLst>
                                      </p:cBhvr>
                                      <p:rCtr x="200" y="1100"/>
                                    </p:animMotion>
                                  </p:childTnLst>
                                </p:cTn>
                              </p:par>
                              <p:par>
                                <p:cTn id="152" presetID="64" presetClass="path" presetSubtype="0" accel="50000" decel="50000" fill="hold" grpId="1" nodeType="withEffect">
                                  <p:stCondLst>
                                    <p:cond delay="0"/>
                                  </p:stCondLst>
                                  <p:childTnLst>
                                    <p:animMotion origin="layout" path="M -0.12951 0.01342 L -0.125 0.03079 " pathEditMode="relative" rAng="0" ptsTypes="AA">
                                      <p:cBhvr>
                                        <p:cTn id="153" dur="500" fill="hold"/>
                                        <p:tgtEl>
                                          <p:spTgt spid="32"/>
                                        </p:tgtEl>
                                        <p:attrNameLst>
                                          <p:attrName>ppt_x</p:attrName>
                                          <p:attrName>ppt_y</p:attrName>
                                        </p:attrNameLst>
                                      </p:cBhvr>
                                      <p:rCtr x="200" y="900"/>
                                    </p:animMotion>
                                  </p:childTnLst>
                                </p:cTn>
                              </p:par>
                              <p:par>
                                <p:cTn id="154" presetID="42" presetClass="path" presetSubtype="0" accel="50000" decel="50000" fill="hold" grpId="1" nodeType="withEffect">
                                  <p:stCondLst>
                                    <p:cond delay="0"/>
                                  </p:stCondLst>
                                  <p:childTnLst>
                                    <p:animMotion origin="layout" path="M -0.29201 0.23866 L -0.2868 0.26042 " pathEditMode="relative" rAng="0" ptsTypes="AA">
                                      <p:cBhvr>
                                        <p:cTn id="155" dur="500" fill="hold"/>
                                        <p:tgtEl>
                                          <p:spTgt spid="24"/>
                                        </p:tgtEl>
                                        <p:attrNameLst>
                                          <p:attrName>ppt_x</p:attrName>
                                          <p:attrName>ppt_y</p:attrName>
                                        </p:attrNameLst>
                                      </p:cBhvr>
                                      <p:rCtr x="300" y="1100"/>
                                    </p:animMotion>
                                  </p:childTnLst>
                                </p:cTn>
                              </p:par>
                              <p:par>
                                <p:cTn id="156" presetID="42" presetClass="path" presetSubtype="0" accel="50000" decel="50000" fill="hold" grpId="1" nodeType="withEffect">
                                  <p:stCondLst>
                                    <p:cond delay="0"/>
                                  </p:stCondLst>
                                  <p:childTnLst>
                                    <p:animMotion origin="layout" path="M -0.01979 0.15972 L -0.01372 0.18217 " pathEditMode="relative" rAng="0" ptsTypes="AA">
                                      <p:cBhvr>
                                        <p:cTn id="157" dur="500" fill="hold"/>
                                        <p:tgtEl>
                                          <p:spTgt spid="37"/>
                                        </p:tgtEl>
                                        <p:attrNameLst>
                                          <p:attrName>ppt_x</p:attrName>
                                          <p:attrName>ppt_y</p:attrName>
                                        </p:attrNameLst>
                                      </p:cBhvr>
                                      <p:rCtr x="300" y="1100"/>
                                    </p:animMotion>
                                  </p:childTnLst>
                                </p:cTn>
                              </p:par>
                            </p:childTnLst>
                          </p:cTn>
                        </p:par>
                        <p:par>
                          <p:cTn id="158" fill="hold" nodeType="afterGroup">
                            <p:stCondLst>
                              <p:cond delay="500"/>
                            </p:stCondLst>
                            <p:childTnLst>
                              <p:par>
                                <p:cTn id="159" presetID="1" presetClass="entr" presetSubtype="0" fill="hold" grpId="2" nodeType="afterEffect">
                                  <p:stCondLst>
                                    <p:cond delay="0"/>
                                  </p:stCondLst>
                                  <p:childTnLst>
                                    <p:set>
                                      <p:cBhvr>
                                        <p:cTn id="160" dur="1" fill="hold">
                                          <p:stCondLst>
                                            <p:cond delay="0"/>
                                          </p:stCondLst>
                                        </p:cTn>
                                        <p:tgtEl>
                                          <p:spTgt spid="23"/>
                                        </p:tgtEl>
                                        <p:attrNameLst>
                                          <p:attrName>style.visibility</p:attrName>
                                        </p:attrNameLst>
                                      </p:cBhvr>
                                      <p:to>
                                        <p:strVal val="visible"/>
                                      </p:to>
                                    </p:set>
                                  </p:childTnLst>
                                </p:cTn>
                              </p:par>
                              <p:par>
                                <p:cTn id="161" presetID="1" presetClass="entr" presetSubtype="0" fill="hold" grpId="2" nodeType="withEffect">
                                  <p:stCondLst>
                                    <p:cond delay="0"/>
                                  </p:stCondLst>
                                  <p:childTnLst>
                                    <p:set>
                                      <p:cBhvr>
                                        <p:cTn id="162" dur="1" fill="hold">
                                          <p:stCondLst>
                                            <p:cond delay="0"/>
                                          </p:stCondLst>
                                        </p:cTn>
                                        <p:tgtEl>
                                          <p:spTgt spid="22"/>
                                        </p:tgtEl>
                                        <p:attrNameLst>
                                          <p:attrName>style.visibility</p:attrName>
                                        </p:attrNameLst>
                                      </p:cBhvr>
                                      <p:to>
                                        <p:strVal val="visible"/>
                                      </p:to>
                                    </p:set>
                                  </p:childTnLst>
                                </p:cTn>
                              </p:par>
                              <p:par>
                                <p:cTn id="163" presetID="1" presetClass="entr" presetSubtype="0" fill="hold" grpId="2" nodeType="withEffect">
                                  <p:stCondLst>
                                    <p:cond delay="0"/>
                                  </p:stCondLst>
                                  <p:childTnLst>
                                    <p:set>
                                      <p:cBhvr>
                                        <p:cTn id="164" dur="1" fill="hold">
                                          <p:stCondLst>
                                            <p:cond delay="0"/>
                                          </p:stCondLst>
                                        </p:cTn>
                                        <p:tgtEl>
                                          <p:spTgt spid="27"/>
                                        </p:tgtEl>
                                        <p:attrNameLst>
                                          <p:attrName>style.visibility</p:attrName>
                                        </p:attrNameLst>
                                      </p:cBhvr>
                                      <p:to>
                                        <p:strVal val="visible"/>
                                      </p:to>
                                    </p:set>
                                  </p:childTnLst>
                                </p:cTn>
                              </p:par>
                              <p:par>
                                <p:cTn id="165" presetID="1" presetClass="entr" presetSubtype="0" fill="hold" grpId="2" nodeType="withEffect">
                                  <p:stCondLst>
                                    <p:cond delay="0"/>
                                  </p:stCondLst>
                                  <p:childTnLst>
                                    <p:set>
                                      <p:cBhvr>
                                        <p:cTn id="166" dur="1" fill="hold">
                                          <p:stCondLst>
                                            <p:cond delay="0"/>
                                          </p:stCondLst>
                                        </p:cTn>
                                        <p:tgtEl>
                                          <p:spTgt spid="29"/>
                                        </p:tgtEl>
                                        <p:attrNameLst>
                                          <p:attrName>style.visibility</p:attrName>
                                        </p:attrNameLst>
                                      </p:cBhvr>
                                      <p:to>
                                        <p:strVal val="visible"/>
                                      </p:to>
                                    </p:set>
                                  </p:childTnLst>
                                </p:cTn>
                              </p:par>
                              <p:par>
                                <p:cTn id="167" presetID="1" presetClass="entr" presetSubtype="0" fill="hold" grpId="2" nodeType="withEffect">
                                  <p:stCondLst>
                                    <p:cond delay="0"/>
                                  </p:stCondLst>
                                  <p:childTnLst>
                                    <p:set>
                                      <p:cBhvr>
                                        <p:cTn id="168" dur="1" fill="hold">
                                          <p:stCondLst>
                                            <p:cond delay="0"/>
                                          </p:stCondLst>
                                        </p:cTn>
                                        <p:tgtEl>
                                          <p:spTgt spid="28"/>
                                        </p:tgtEl>
                                        <p:attrNameLst>
                                          <p:attrName>style.visibility</p:attrName>
                                        </p:attrNameLst>
                                      </p:cBhvr>
                                      <p:to>
                                        <p:strVal val="visible"/>
                                      </p:to>
                                    </p:set>
                                  </p:childTnLst>
                                </p:cTn>
                              </p:par>
                              <p:par>
                                <p:cTn id="169" presetID="1" presetClass="entr" presetSubtype="0" fill="hold" grpId="2" nodeType="withEffect">
                                  <p:stCondLst>
                                    <p:cond delay="0"/>
                                  </p:stCondLst>
                                  <p:childTnLst>
                                    <p:set>
                                      <p:cBhvr>
                                        <p:cTn id="170" dur="1" fill="hold">
                                          <p:stCondLst>
                                            <p:cond delay="0"/>
                                          </p:stCondLst>
                                        </p:cTn>
                                        <p:tgtEl>
                                          <p:spTgt spid="32"/>
                                        </p:tgtEl>
                                        <p:attrNameLst>
                                          <p:attrName>style.visibility</p:attrName>
                                        </p:attrNameLst>
                                      </p:cBhvr>
                                      <p:to>
                                        <p:strVal val="visible"/>
                                      </p:to>
                                    </p:set>
                                  </p:childTnLst>
                                </p:cTn>
                              </p:par>
                              <p:par>
                                <p:cTn id="171" presetID="1" presetClass="entr" presetSubtype="0" fill="hold" grpId="2" nodeType="withEffect">
                                  <p:stCondLst>
                                    <p:cond delay="0"/>
                                  </p:stCondLst>
                                  <p:childTnLst>
                                    <p:set>
                                      <p:cBhvr>
                                        <p:cTn id="172" dur="1" fill="hold">
                                          <p:stCondLst>
                                            <p:cond delay="0"/>
                                          </p:stCondLst>
                                        </p:cTn>
                                        <p:tgtEl>
                                          <p:spTgt spid="24"/>
                                        </p:tgtEl>
                                        <p:attrNameLst>
                                          <p:attrName>style.visibility</p:attrName>
                                        </p:attrNameLst>
                                      </p:cBhvr>
                                      <p:to>
                                        <p:strVal val="visible"/>
                                      </p:to>
                                    </p:set>
                                  </p:childTnLst>
                                </p:cTn>
                              </p:par>
                              <p:par>
                                <p:cTn id="173" presetID="1" presetClass="entr" presetSubtype="0" fill="hold" grpId="2" nodeType="withEffect">
                                  <p:stCondLst>
                                    <p:cond delay="0"/>
                                  </p:stCondLst>
                                  <p:childTnLst>
                                    <p:set>
                                      <p:cBhvr>
                                        <p:cTn id="174" dur="1" fill="hold">
                                          <p:stCondLst>
                                            <p:cond delay="0"/>
                                          </p:stCondLst>
                                        </p:cTn>
                                        <p:tgtEl>
                                          <p:spTgt spid="37"/>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64"/>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47"/>
                                        </p:tgtEl>
                                        <p:attrNameLst>
                                          <p:attrName>style.visibility</p:attrName>
                                        </p:attrNameLst>
                                      </p:cBhvr>
                                      <p:to>
                                        <p:strVal val="visible"/>
                                      </p:to>
                                    </p:set>
                                  </p:childTnLst>
                                </p:cTn>
                              </p:par>
                            </p:childTnLst>
                          </p:cTn>
                        </p:par>
                        <p:par>
                          <p:cTn id="181" fill="hold" nodeType="afterGroup">
                            <p:stCondLst>
                              <p:cond delay="0"/>
                            </p:stCondLst>
                            <p:childTnLst>
                              <p:par>
                                <p:cTn id="182" presetID="63" presetClass="path" presetSubtype="0" accel="50000" decel="50000" fill="hold" grpId="3" nodeType="afterEffect">
                                  <p:stCondLst>
                                    <p:cond delay="0"/>
                                  </p:stCondLst>
                                  <p:childTnLst>
                                    <p:animMotion origin="layout" path="M -0.25625 0.03819 L -0.00052 2.22222E-6 " pathEditMode="relative" rAng="0" ptsTypes="AA">
                                      <p:cBhvr>
                                        <p:cTn id="183" dur="1000" fill="hold"/>
                                        <p:tgtEl>
                                          <p:spTgt spid="23"/>
                                        </p:tgtEl>
                                        <p:attrNameLst>
                                          <p:attrName>ppt_x</p:attrName>
                                          <p:attrName>ppt_y</p:attrName>
                                        </p:attrNameLst>
                                      </p:cBhvr>
                                      <p:rCtr x="12800" y="-1900"/>
                                    </p:animMotion>
                                  </p:childTnLst>
                                </p:cTn>
                              </p:par>
                              <p:par>
                                <p:cTn id="184" presetID="63" presetClass="path" presetSubtype="0" accel="50000" decel="50000" fill="hold" grpId="3" nodeType="withEffect">
                                  <p:stCondLst>
                                    <p:cond delay="0"/>
                                  </p:stCondLst>
                                  <p:childTnLst>
                                    <p:animMotion origin="layout" path="M -0.2717 -0.29398 L 0.00035 0.00047 " pathEditMode="relative" rAng="0" ptsTypes="AA">
                                      <p:cBhvr>
                                        <p:cTn id="185" dur="1000" fill="hold"/>
                                        <p:tgtEl>
                                          <p:spTgt spid="22"/>
                                        </p:tgtEl>
                                        <p:attrNameLst>
                                          <p:attrName>ppt_x</p:attrName>
                                          <p:attrName>ppt_y</p:attrName>
                                        </p:attrNameLst>
                                      </p:cBhvr>
                                      <p:rCtr x="13600" y="14700"/>
                                    </p:animMotion>
                                  </p:childTnLst>
                                </p:cTn>
                              </p:par>
                              <p:par>
                                <p:cTn id="186" presetID="63" presetClass="path" presetSubtype="0" accel="50000" decel="50000" fill="hold" grpId="3" nodeType="withEffect">
                                  <p:stCondLst>
                                    <p:cond delay="0"/>
                                  </p:stCondLst>
                                  <p:childTnLst>
                                    <p:animMotion origin="layout" path="M -0.2717 -0.0588 L 0.00034 -7.40741E-7 " pathEditMode="relative" rAng="0" ptsTypes="AA">
                                      <p:cBhvr>
                                        <p:cTn id="187" dur="1000" fill="hold"/>
                                        <p:tgtEl>
                                          <p:spTgt spid="27"/>
                                        </p:tgtEl>
                                        <p:attrNameLst>
                                          <p:attrName>ppt_x</p:attrName>
                                          <p:attrName>ppt_y</p:attrName>
                                        </p:attrNameLst>
                                      </p:cBhvr>
                                      <p:rCtr x="13600" y="2900"/>
                                    </p:animMotion>
                                  </p:childTnLst>
                                </p:cTn>
                              </p:par>
                              <p:par>
                                <p:cTn id="188" presetID="63" presetClass="path" presetSubtype="0" accel="50000" decel="50000" fill="hold" grpId="3" nodeType="withEffect">
                                  <p:stCondLst>
                                    <p:cond delay="0"/>
                                  </p:stCondLst>
                                  <p:childTnLst>
                                    <p:animMotion origin="layout" path="M -0.28211 0.12014 L 0.00035 0.0007 " pathEditMode="relative" rAng="0" ptsTypes="AA">
                                      <p:cBhvr>
                                        <p:cTn id="189" dur="1000" fill="hold"/>
                                        <p:tgtEl>
                                          <p:spTgt spid="29"/>
                                        </p:tgtEl>
                                        <p:attrNameLst>
                                          <p:attrName>ppt_x</p:attrName>
                                          <p:attrName>ppt_y</p:attrName>
                                        </p:attrNameLst>
                                      </p:cBhvr>
                                      <p:rCtr x="14100" y="-6000"/>
                                    </p:animMotion>
                                  </p:childTnLst>
                                </p:cTn>
                              </p:par>
                              <p:par>
                                <p:cTn id="190" presetID="63" presetClass="path" presetSubtype="0" accel="50000" decel="50000" fill="hold" grpId="3" nodeType="withEffect">
                                  <p:stCondLst>
                                    <p:cond delay="0"/>
                                  </p:stCondLst>
                                  <p:childTnLst>
                                    <p:animMotion origin="layout" path="M -0.24323 -0.07755 L -0.00104 0.00046 " pathEditMode="relative" rAng="0" ptsTypes="AA">
                                      <p:cBhvr>
                                        <p:cTn id="191" dur="1000" fill="hold"/>
                                        <p:tgtEl>
                                          <p:spTgt spid="28"/>
                                        </p:tgtEl>
                                        <p:attrNameLst>
                                          <p:attrName>ppt_x</p:attrName>
                                          <p:attrName>ppt_y</p:attrName>
                                        </p:attrNameLst>
                                      </p:cBhvr>
                                      <p:rCtr x="12100" y="3900"/>
                                    </p:animMotion>
                                  </p:childTnLst>
                                </p:cTn>
                              </p:par>
                              <p:par>
                                <p:cTn id="192" presetID="63" presetClass="path" presetSubtype="0" accel="50000" decel="50000" fill="hold" grpId="3" nodeType="withEffect">
                                  <p:stCondLst>
                                    <p:cond delay="0"/>
                                  </p:stCondLst>
                                  <p:childTnLst>
                                    <p:animMotion origin="layout" path="M -0.12639 0.02801 L 0.00035 0.00023 " pathEditMode="relative" rAng="0" ptsTypes="AA">
                                      <p:cBhvr>
                                        <p:cTn id="193" dur="1000" fill="hold"/>
                                        <p:tgtEl>
                                          <p:spTgt spid="32"/>
                                        </p:tgtEl>
                                        <p:attrNameLst>
                                          <p:attrName>ppt_x</p:attrName>
                                          <p:attrName>ppt_y</p:attrName>
                                        </p:attrNameLst>
                                      </p:cBhvr>
                                      <p:rCtr x="6300" y="-1400"/>
                                    </p:animMotion>
                                  </p:childTnLst>
                                </p:cTn>
                              </p:par>
                              <p:par>
                                <p:cTn id="194" presetID="63" presetClass="path" presetSubtype="0" accel="50000" decel="50000" fill="hold" grpId="3" nodeType="withEffect">
                                  <p:stCondLst>
                                    <p:cond delay="0"/>
                                  </p:stCondLst>
                                  <p:childTnLst>
                                    <p:animMotion origin="layout" path="M -0.28611 0.26042 L 0.00226 -2.96296E-6 " pathEditMode="relative" rAng="0" ptsTypes="AA">
                                      <p:cBhvr>
                                        <p:cTn id="195" dur="1000" fill="hold"/>
                                        <p:tgtEl>
                                          <p:spTgt spid="24"/>
                                        </p:tgtEl>
                                        <p:attrNameLst>
                                          <p:attrName>ppt_x</p:attrName>
                                          <p:attrName>ppt_y</p:attrName>
                                        </p:attrNameLst>
                                      </p:cBhvr>
                                      <p:rCtr x="14400" y="-13000"/>
                                    </p:animMotion>
                                  </p:childTnLst>
                                </p:cTn>
                              </p:par>
                              <p:par>
                                <p:cTn id="196" presetID="63" presetClass="path" presetSubtype="0" accel="50000" decel="50000" fill="hold" grpId="3" nodeType="withEffect">
                                  <p:stCondLst>
                                    <p:cond delay="0"/>
                                  </p:stCondLst>
                                  <p:childTnLst>
                                    <p:animMotion origin="layout" path="M -0.02136 0.1794 L 0.22101 -0.0331 " pathEditMode="relative" rAng="0" ptsTypes="AA">
                                      <p:cBhvr>
                                        <p:cTn id="197" dur="1000" fill="hold"/>
                                        <p:tgtEl>
                                          <p:spTgt spid="37"/>
                                        </p:tgtEl>
                                        <p:attrNameLst>
                                          <p:attrName>ppt_x</p:attrName>
                                          <p:attrName>ppt_y</p:attrName>
                                        </p:attrNameLst>
                                      </p:cBhvr>
                                      <p:rCtr x="12100" y="-10600"/>
                                    </p:animMotion>
                                  </p:childTnLst>
                                </p:cTn>
                              </p:par>
                            </p:childTnLst>
                          </p:cTn>
                        </p:par>
                      </p:childTnLst>
                    </p:cTn>
                  </p:par>
                  <p:par>
                    <p:cTn id="198" fill="hold" nodeType="clickPar">
                      <p:stCondLst>
                        <p:cond delay="indefinite"/>
                      </p:stCondLst>
                      <p:childTnLst>
                        <p:par>
                          <p:cTn id="199" fill="hold" nodeType="withGroup">
                            <p:stCondLst>
                              <p:cond delay="0"/>
                            </p:stCondLst>
                            <p:childTnLst>
                              <p:par>
                                <p:cTn id="200" presetID="63" presetClass="path" presetSubtype="0" accel="50000" decel="50000" fill="hold" grpId="1" nodeType="clickEffect">
                                  <p:stCondLst>
                                    <p:cond delay="0"/>
                                  </p:stCondLst>
                                  <p:childTnLst>
                                    <p:animMotion origin="layout" path="M 5E-6 -0.06273 L 0.19879 -0.08518 " pathEditMode="relative" rAng="0" ptsTypes="AA">
                                      <p:cBhvr>
                                        <p:cTn id="201" dur="1000" fill="hold"/>
                                        <p:tgtEl>
                                          <p:spTgt spid="15"/>
                                        </p:tgtEl>
                                        <p:attrNameLst>
                                          <p:attrName>ppt_x</p:attrName>
                                          <p:attrName>ppt_y</p:attrName>
                                        </p:attrNameLst>
                                      </p:cBhvr>
                                      <p:rCtr x="9900" y="-1100"/>
                                    </p:animMotion>
                                  </p:childTnLst>
                                </p:cTn>
                              </p:par>
                              <p:par>
                                <p:cTn id="202" presetID="63" presetClass="path" presetSubtype="0" accel="50000" decel="50000" fill="hold" grpId="1" nodeType="withEffect">
                                  <p:stCondLst>
                                    <p:cond delay="0"/>
                                  </p:stCondLst>
                                  <p:childTnLst>
                                    <p:animMotion origin="layout" path="M 4.16667E-6 -0.025 L 0.19687 -0.0456 " pathEditMode="relative" rAng="0" ptsTypes="AA">
                                      <p:cBhvr>
                                        <p:cTn id="203" dur="1000" fill="hold"/>
                                        <p:tgtEl>
                                          <p:spTgt spid="17"/>
                                        </p:tgtEl>
                                        <p:attrNameLst>
                                          <p:attrName>ppt_x</p:attrName>
                                          <p:attrName>ppt_y</p:attrName>
                                        </p:attrNameLst>
                                      </p:cBhvr>
                                      <p:rCtr x="9800" y="-1000"/>
                                    </p:animMotion>
                                  </p:childTnLst>
                                </p:cTn>
                              </p:par>
                              <p:par>
                                <p:cTn id="204" presetID="63" presetClass="path" presetSubtype="0" accel="50000" decel="50000" fill="hold" grpId="1" nodeType="withEffect">
                                  <p:stCondLst>
                                    <p:cond delay="0"/>
                                  </p:stCondLst>
                                  <p:childTnLst>
                                    <p:animMotion origin="layout" path="M -1.38889E-6 0.01204 L 0.18108 -0.00092 " pathEditMode="relative" rAng="0" ptsTypes="AA">
                                      <p:cBhvr>
                                        <p:cTn id="205" dur="1000" fill="hold"/>
                                        <p:tgtEl>
                                          <p:spTgt spid="19"/>
                                        </p:tgtEl>
                                        <p:attrNameLst>
                                          <p:attrName>ppt_x</p:attrName>
                                          <p:attrName>ppt_y</p:attrName>
                                        </p:attrNameLst>
                                      </p:cBhvr>
                                      <p:rCtr x="9000" y="-600"/>
                                    </p:animMotion>
                                  </p:childTnLst>
                                </p:cTn>
                              </p:par>
                              <p:par>
                                <p:cTn id="206" presetID="63" presetClass="path" presetSubtype="0" accel="50000" decel="50000" fill="hold" grpId="1" nodeType="withEffect">
                                  <p:stCondLst>
                                    <p:cond delay="0"/>
                                  </p:stCondLst>
                                  <p:childTnLst>
                                    <p:animMotion origin="layout" path="M 0.0007 0.05741 L 0.21233 0.03496 " pathEditMode="relative" rAng="0" ptsTypes="AA">
                                      <p:cBhvr>
                                        <p:cTn id="207" dur="1000" fill="hold"/>
                                        <p:tgtEl>
                                          <p:spTgt spid="21"/>
                                        </p:tgtEl>
                                        <p:attrNameLst>
                                          <p:attrName>ppt_x</p:attrName>
                                          <p:attrName>ppt_y</p:attrName>
                                        </p:attrNameLst>
                                      </p:cBhvr>
                                      <p:rCtr x="10600" y="-1100"/>
                                    </p:animMotion>
                                  </p:childTnLst>
                                </p:cTn>
                              </p:par>
                            </p:childTnLst>
                          </p:cTn>
                        </p:par>
                      </p:childTnLst>
                    </p:cTn>
                  </p:par>
                  <p:par>
                    <p:cTn id="208" fill="hold" nodeType="clickPar">
                      <p:stCondLst>
                        <p:cond delay="indefinite"/>
                      </p:stCondLst>
                      <p:childTnLst>
                        <p:par>
                          <p:cTn id="209" fill="hold" nodeType="withGroup">
                            <p:stCondLst>
                              <p:cond delay="0"/>
                            </p:stCondLst>
                            <p:childTnLst>
                              <p:par>
                                <p:cTn id="210" presetID="1" presetClass="exit" presetSubtype="0" fill="hold" grpId="2" nodeType="clickEffect">
                                  <p:stCondLst>
                                    <p:cond delay="0"/>
                                  </p:stCondLst>
                                  <p:childTnLst>
                                    <p:set>
                                      <p:cBhvr>
                                        <p:cTn id="211" dur="1" fill="hold">
                                          <p:stCondLst>
                                            <p:cond delay="0"/>
                                          </p:stCondLst>
                                        </p:cTn>
                                        <p:tgtEl>
                                          <p:spTgt spid="15"/>
                                        </p:tgtEl>
                                        <p:attrNameLst>
                                          <p:attrName>style.visibility</p:attrName>
                                        </p:attrNameLst>
                                      </p:cBhvr>
                                      <p:to>
                                        <p:strVal val="hidden"/>
                                      </p:to>
                                    </p:set>
                                  </p:childTnLst>
                                </p:cTn>
                              </p:par>
                              <p:par>
                                <p:cTn id="212" presetID="1" presetClass="exit" presetSubtype="0" fill="hold" grpId="2" nodeType="withEffect">
                                  <p:stCondLst>
                                    <p:cond delay="0"/>
                                  </p:stCondLst>
                                  <p:childTnLst>
                                    <p:set>
                                      <p:cBhvr>
                                        <p:cTn id="213" dur="1" fill="hold">
                                          <p:stCondLst>
                                            <p:cond delay="0"/>
                                          </p:stCondLst>
                                        </p:cTn>
                                        <p:tgtEl>
                                          <p:spTgt spid="17"/>
                                        </p:tgtEl>
                                        <p:attrNameLst>
                                          <p:attrName>style.visibility</p:attrName>
                                        </p:attrNameLst>
                                      </p:cBhvr>
                                      <p:to>
                                        <p:strVal val="hidden"/>
                                      </p:to>
                                    </p:set>
                                  </p:childTnLst>
                                </p:cTn>
                              </p:par>
                              <p:par>
                                <p:cTn id="214" presetID="1" presetClass="exit" presetSubtype="0" fill="hold" grpId="2" nodeType="withEffect">
                                  <p:stCondLst>
                                    <p:cond delay="0"/>
                                  </p:stCondLst>
                                  <p:childTnLst>
                                    <p:set>
                                      <p:cBhvr>
                                        <p:cTn id="215" dur="1" fill="hold">
                                          <p:stCondLst>
                                            <p:cond delay="0"/>
                                          </p:stCondLst>
                                        </p:cTn>
                                        <p:tgtEl>
                                          <p:spTgt spid="19"/>
                                        </p:tgtEl>
                                        <p:attrNameLst>
                                          <p:attrName>style.visibility</p:attrName>
                                        </p:attrNameLst>
                                      </p:cBhvr>
                                      <p:to>
                                        <p:strVal val="hidden"/>
                                      </p:to>
                                    </p:set>
                                  </p:childTnLst>
                                </p:cTn>
                              </p:par>
                              <p:par>
                                <p:cTn id="216" presetID="1" presetClass="exit" presetSubtype="0" fill="hold" grpId="2" nodeType="withEffect">
                                  <p:stCondLst>
                                    <p:cond delay="0"/>
                                  </p:stCondLst>
                                  <p:childTnLst>
                                    <p:set>
                                      <p:cBhvr>
                                        <p:cTn id="217" dur="1" fill="hold">
                                          <p:stCondLst>
                                            <p:cond delay="0"/>
                                          </p:stCondLst>
                                        </p:cTn>
                                        <p:tgtEl>
                                          <p:spTgt spid="21"/>
                                        </p:tgtEl>
                                        <p:attrNameLst>
                                          <p:attrName>style.visibility</p:attrName>
                                        </p:attrNameLst>
                                      </p:cBhvr>
                                      <p:to>
                                        <p:strVal val="hidden"/>
                                      </p:to>
                                    </p:set>
                                  </p:childTnLst>
                                </p:cTn>
                              </p:par>
                              <p:par>
                                <p:cTn id="218" presetID="1" presetClass="exit" presetSubtype="0" fill="hold" grpId="0" nodeType="withEffect">
                                  <p:stCondLst>
                                    <p:cond delay="0"/>
                                  </p:stCondLst>
                                  <p:childTnLst>
                                    <p:set>
                                      <p:cBhvr>
                                        <p:cTn id="219" dur="1" fill="hold">
                                          <p:stCondLst>
                                            <p:cond delay="0"/>
                                          </p:stCondLst>
                                        </p:cTn>
                                        <p:tgtEl>
                                          <p:spTgt spid="36"/>
                                        </p:tgtEl>
                                        <p:attrNameLst>
                                          <p:attrName>style.visibility</p:attrName>
                                        </p:attrNameLst>
                                      </p:cBhvr>
                                      <p:to>
                                        <p:strVal val="hidden"/>
                                      </p:to>
                                    </p:set>
                                  </p:childTnLst>
                                </p:cTn>
                              </p:par>
                              <p:par>
                                <p:cTn id="220" presetID="1" presetClass="exit" presetSubtype="0" fill="hold" grpId="0" nodeType="withEffect">
                                  <p:stCondLst>
                                    <p:cond delay="0"/>
                                  </p:stCondLst>
                                  <p:childTnLst>
                                    <p:set>
                                      <p:cBhvr>
                                        <p:cTn id="221" dur="1" fill="hold">
                                          <p:stCondLst>
                                            <p:cond delay="0"/>
                                          </p:stCondLst>
                                        </p:cTn>
                                        <p:tgtEl>
                                          <p:spTgt spid="26"/>
                                        </p:tgtEl>
                                        <p:attrNameLst>
                                          <p:attrName>style.visibility</p:attrName>
                                        </p:attrNameLst>
                                      </p:cBhvr>
                                      <p:to>
                                        <p:strVal val="hidden"/>
                                      </p:to>
                                    </p:set>
                                  </p:childTnLst>
                                </p:cTn>
                              </p:par>
                              <p:par>
                                <p:cTn id="222" presetID="1" presetClass="exit" presetSubtype="0" fill="hold" grpId="0" nodeType="withEffect">
                                  <p:stCondLst>
                                    <p:cond delay="0"/>
                                  </p:stCondLst>
                                  <p:childTnLst>
                                    <p:set>
                                      <p:cBhvr>
                                        <p:cTn id="223" dur="1" fill="hold">
                                          <p:stCondLst>
                                            <p:cond delay="0"/>
                                          </p:stCondLst>
                                        </p:cTn>
                                        <p:tgtEl>
                                          <p:spTgt spid="25"/>
                                        </p:tgtEl>
                                        <p:attrNameLst>
                                          <p:attrName>style.visibility</p:attrName>
                                        </p:attrNameLst>
                                      </p:cBhvr>
                                      <p:to>
                                        <p:strVal val="hidden"/>
                                      </p:to>
                                    </p:set>
                                  </p:childTnLst>
                                </p:cTn>
                              </p:par>
                              <p:par>
                                <p:cTn id="224" presetID="1" presetClass="exit" presetSubtype="0" fill="hold" grpId="0" nodeType="withEffect">
                                  <p:stCondLst>
                                    <p:cond delay="0"/>
                                  </p:stCondLst>
                                  <p:childTnLst>
                                    <p:set>
                                      <p:cBhvr>
                                        <p:cTn id="225" dur="1" fill="hold">
                                          <p:stCondLst>
                                            <p:cond delay="0"/>
                                          </p:stCondLst>
                                        </p:cTn>
                                        <p:tgtEl>
                                          <p:spTgt spid="30"/>
                                        </p:tgtEl>
                                        <p:attrNameLst>
                                          <p:attrName>style.visibility</p:attrName>
                                        </p:attrNameLst>
                                      </p:cBhvr>
                                      <p:to>
                                        <p:strVal val="hidden"/>
                                      </p:to>
                                    </p:set>
                                  </p:childTnLst>
                                </p:cTn>
                              </p:par>
                              <p:par>
                                <p:cTn id="226" presetID="1" presetClass="exit" presetSubtype="0" fill="hold" grpId="0" nodeType="withEffect">
                                  <p:stCondLst>
                                    <p:cond delay="0"/>
                                  </p:stCondLst>
                                  <p:childTnLst>
                                    <p:set>
                                      <p:cBhvr>
                                        <p:cTn id="227" dur="1" fill="hold">
                                          <p:stCondLst>
                                            <p:cond delay="0"/>
                                          </p:stCondLst>
                                        </p:cTn>
                                        <p:tgtEl>
                                          <p:spTgt spid="31"/>
                                        </p:tgtEl>
                                        <p:attrNameLst>
                                          <p:attrName>style.visibility</p:attrName>
                                        </p:attrNameLst>
                                      </p:cBhvr>
                                      <p:to>
                                        <p:strVal val="hidden"/>
                                      </p:to>
                                    </p:set>
                                  </p:childTnLst>
                                </p:cTn>
                              </p:par>
                              <p:par>
                                <p:cTn id="228" presetID="1" presetClass="exit" presetSubtype="0" fill="hold" grpId="0" nodeType="withEffect">
                                  <p:stCondLst>
                                    <p:cond delay="0"/>
                                  </p:stCondLst>
                                  <p:childTnLst>
                                    <p:set>
                                      <p:cBhvr>
                                        <p:cTn id="229" dur="1" fill="hold">
                                          <p:stCondLst>
                                            <p:cond delay="0"/>
                                          </p:stCondLst>
                                        </p:cTn>
                                        <p:tgtEl>
                                          <p:spTgt spid="33"/>
                                        </p:tgtEl>
                                        <p:attrNameLst>
                                          <p:attrName>style.visibility</p:attrName>
                                        </p:attrNameLst>
                                      </p:cBhvr>
                                      <p:to>
                                        <p:strVal val="hidden"/>
                                      </p:to>
                                    </p:set>
                                  </p:childTnLst>
                                </p:cTn>
                              </p:par>
                              <p:par>
                                <p:cTn id="230" presetID="1" presetClass="exit" presetSubtype="0" fill="hold" grpId="0" nodeType="withEffect">
                                  <p:stCondLst>
                                    <p:cond delay="0"/>
                                  </p:stCondLst>
                                  <p:childTnLst>
                                    <p:set>
                                      <p:cBhvr>
                                        <p:cTn id="231" dur="1" fill="hold">
                                          <p:stCondLst>
                                            <p:cond delay="0"/>
                                          </p:stCondLst>
                                        </p:cTn>
                                        <p:tgtEl>
                                          <p:spTgt spid="35"/>
                                        </p:tgtEl>
                                        <p:attrNameLst>
                                          <p:attrName>style.visibility</p:attrName>
                                        </p:attrNameLst>
                                      </p:cBhvr>
                                      <p:to>
                                        <p:strVal val="hidden"/>
                                      </p:to>
                                    </p:set>
                                  </p:childTnLst>
                                </p:cTn>
                              </p:par>
                              <p:par>
                                <p:cTn id="232" presetID="1" presetClass="exit" presetSubtype="0" fill="hold" grpId="0" nodeType="withEffect">
                                  <p:stCondLst>
                                    <p:cond delay="0"/>
                                  </p:stCondLst>
                                  <p:childTnLst>
                                    <p:set>
                                      <p:cBhvr>
                                        <p:cTn id="233" dur="1" fill="hold">
                                          <p:stCondLst>
                                            <p:cond delay="0"/>
                                          </p:stCondLst>
                                        </p:cTn>
                                        <p:tgtEl>
                                          <p:spTgt spid="34"/>
                                        </p:tgtEl>
                                        <p:attrNameLst>
                                          <p:attrName>style.visibility</p:attrName>
                                        </p:attrNameLst>
                                      </p:cBhvr>
                                      <p:to>
                                        <p:strVal val="hidden"/>
                                      </p:to>
                                    </p:set>
                                  </p:childTnLst>
                                </p:cTn>
                              </p:par>
                              <p:par>
                                <p:cTn id="234" presetID="1" presetClass="exit" presetSubtype="0" fill="hold" grpId="0" nodeType="withEffect">
                                  <p:stCondLst>
                                    <p:cond delay="0"/>
                                  </p:stCondLst>
                                  <p:childTnLst>
                                    <p:set>
                                      <p:cBhvr>
                                        <p:cTn id="235" dur="1" fill="hold">
                                          <p:stCondLst>
                                            <p:cond delay="0"/>
                                          </p:stCondLst>
                                        </p:cTn>
                                        <p:tgtEl>
                                          <p:spTgt spid="38"/>
                                        </p:tgtEl>
                                        <p:attrNameLst>
                                          <p:attrName>style.visibility</p:attrName>
                                        </p:attrNameLst>
                                      </p:cBhvr>
                                      <p:to>
                                        <p:strVal val="hidden"/>
                                      </p:to>
                                    </p:set>
                                  </p:childTnLst>
                                </p:cTn>
                              </p:par>
                              <p:par>
                                <p:cTn id="236" presetID="1" presetClass="exit" presetSubtype="0" fill="hold" grpId="0" nodeType="withEffect">
                                  <p:stCondLst>
                                    <p:cond delay="0"/>
                                  </p:stCondLst>
                                  <p:childTnLst>
                                    <p:set>
                                      <p:cBhvr>
                                        <p:cTn id="237" dur="1" fill="hold">
                                          <p:stCondLst>
                                            <p:cond delay="0"/>
                                          </p:stCondLst>
                                        </p:cTn>
                                        <p:tgtEl>
                                          <p:spTgt spid="39"/>
                                        </p:tgtEl>
                                        <p:attrNameLst>
                                          <p:attrName>style.visibility</p:attrName>
                                        </p:attrNameLst>
                                      </p:cBhvr>
                                      <p:to>
                                        <p:strVal val="hidden"/>
                                      </p:to>
                                    </p:set>
                                  </p:childTnLst>
                                </p:cTn>
                              </p:par>
                            </p:childTnLst>
                          </p:cTn>
                        </p:par>
                        <p:par>
                          <p:cTn id="238" fill="hold" nodeType="afterGroup">
                            <p:stCondLst>
                              <p:cond delay="0"/>
                            </p:stCondLst>
                            <p:childTnLst>
                              <p:par>
                                <p:cTn id="239" presetID="64" presetClass="path" presetSubtype="0" accel="50000" decel="50000" fill="hold" grpId="1" nodeType="afterEffect">
                                  <p:stCondLst>
                                    <p:cond delay="0"/>
                                  </p:stCondLst>
                                  <p:childTnLst>
                                    <p:animMotion origin="layout" path="M -0.2368 -0.12986 L -0.23177 -0.16273 " pathEditMode="relative" rAng="0" ptsTypes="AA">
                                      <p:cBhvr>
                                        <p:cTn id="240" dur="500" fill="hold"/>
                                        <p:tgtEl>
                                          <p:spTgt spid="36"/>
                                        </p:tgtEl>
                                        <p:attrNameLst>
                                          <p:attrName>ppt_x</p:attrName>
                                          <p:attrName>ppt_y</p:attrName>
                                        </p:attrNameLst>
                                      </p:cBhvr>
                                      <p:rCtr x="200" y="-1600"/>
                                    </p:animMotion>
                                  </p:childTnLst>
                                </p:cTn>
                              </p:par>
                              <p:par>
                                <p:cTn id="241" presetID="64" presetClass="path" presetSubtype="0" accel="50000" decel="50000" fill="hold" grpId="1" nodeType="withEffect">
                                  <p:stCondLst>
                                    <p:cond delay="0"/>
                                  </p:stCondLst>
                                  <p:childTnLst>
                                    <p:animMotion origin="layout" path="M -0.22517 0.01713 L -0.21597 -0.01226 " pathEditMode="relative" rAng="0" ptsTypes="AA">
                                      <p:cBhvr>
                                        <p:cTn id="242" dur="500" fill="hold"/>
                                        <p:tgtEl>
                                          <p:spTgt spid="26"/>
                                        </p:tgtEl>
                                        <p:attrNameLst>
                                          <p:attrName>ppt_x</p:attrName>
                                          <p:attrName>ppt_y</p:attrName>
                                        </p:attrNameLst>
                                      </p:cBhvr>
                                      <p:rCtr x="500" y="-1500"/>
                                    </p:animMotion>
                                  </p:childTnLst>
                                </p:cTn>
                              </p:par>
                              <p:par>
                                <p:cTn id="243" presetID="64" presetClass="path" presetSubtype="0" accel="50000" decel="50000" fill="hold" grpId="1" nodeType="withEffect">
                                  <p:stCondLst>
                                    <p:cond delay="0"/>
                                  </p:stCondLst>
                                  <p:childTnLst>
                                    <p:animMotion origin="layout" path="M -0.16059 0.0919 L -0.15538 0.06088 " pathEditMode="relative" rAng="0" ptsTypes="AA">
                                      <p:cBhvr>
                                        <p:cTn id="244" dur="500" fill="hold"/>
                                        <p:tgtEl>
                                          <p:spTgt spid="25"/>
                                        </p:tgtEl>
                                        <p:attrNameLst>
                                          <p:attrName>ppt_x</p:attrName>
                                          <p:attrName>ppt_y</p:attrName>
                                        </p:attrNameLst>
                                      </p:cBhvr>
                                      <p:rCtr x="300" y="-1600"/>
                                    </p:animMotion>
                                  </p:childTnLst>
                                </p:cTn>
                              </p:par>
                              <p:par>
                                <p:cTn id="245" presetID="64" presetClass="path" presetSubtype="0" accel="50000" decel="50000" fill="hold" grpId="1" nodeType="withEffect">
                                  <p:stCondLst>
                                    <p:cond delay="0"/>
                                  </p:stCondLst>
                                  <p:childTnLst>
                                    <p:animMotion origin="layout" path="M -0.24601 0.11204 L -0.22587 0.06945 " pathEditMode="relative" rAng="0" ptsTypes="AA">
                                      <p:cBhvr>
                                        <p:cTn id="246" dur="500" fill="hold"/>
                                        <p:tgtEl>
                                          <p:spTgt spid="30"/>
                                        </p:tgtEl>
                                        <p:attrNameLst>
                                          <p:attrName>ppt_x</p:attrName>
                                          <p:attrName>ppt_y</p:attrName>
                                        </p:attrNameLst>
                                      </p:cBhvr>
                                      <p:rCtr x="1000" y="-2100"/>
                                    </p:animMotion>
                                  </p:childTnLst>
                                </p:cTn>
                              </p:par>
                              <p:par>
                                <p:cTn id="247" presetID="64" presetClass="path" presetSubtype="0" accel="50000" decel="50000" fill="hold" grpId="1" nodeType="withEffect">
                                  <p:stCondLst>
                                    <p:cond delay="0"/>
                                  </p:stCondLst>
                                  <p:childTnLst>
                                    <p:animMotion origin="layout" path="M -0.20226 -0.08819 L -0.19896 -0.12453 " pathEditMode="relative" rAng="0" ptsTypes="AA">
                                      <p:cBhvr>
                                        <p:cTn id="248" dur="500" fill="hold"/>
                                        <p:tgtEl>
                                          <p:spTgt spid="31"/>
                                        </p:tgtEl>
                                        <p:attrNameLst>
                                          <p:attrName>ppt_x</p:attrName>
                                          <p:attrName>ppt_y</p:attrName>
                                        </p:attrNameLst>
                                      </p:cBhvr>
                                      <p:rCtr x="200" y="-1800"/>
                                    </p:animMotion>
                                  </p:childTnLst>
                                </p:cTn>
                              </p:par>
                              <p:par>
                                <p:cTn id="249" presetID="64" presetClass="path" presetSubtype="0" accel="50000" decel="50000" fill="hold" grpId="1" nodeType="withEffect">
                                  <p:stCondLst>
                                    <p:cond delay="0"/>
                                  </p:stCondLst>
                                  <p:childTnLst>
                                    <p:animMotion origin="layout" path="M -0.26041 -0.04329 L -0.25 -0.07894 " pathEditMode="relative" rAng="0" ptsTypes="AA">
                                      <p:cBhvr>
                                        <p:cTn id="250" dur="500" fill="hold"/>
                                        <p:tgtEl>
                                          <p:spTgt spid="33"/>
                                        </p:tgtEl>
                                        <p:attrNameLst>
                                          <p:attrName>ppt_x</p:attrName>
                                          <p:attrName>ppt_y</p:attrName>
                                        </p:attrNameLst>
                                      </p:cBhvr>
                                      <p:rCtr x="500" y="-1800"/>
                                    </p:animMotion>
                                  </p:childTnLst>
                                </p:cTn>
                              </p:par>
                              <p:par>
                                <p:cTn id="251" presetID="64" presetClass="path" presetSubtype="0" accel="50000" decel="50000" fill="hold" grpId="1" nodeType="withEffect">
                                  <p:stCondLst>
                                    <p:cond delay="0"/>
                                  </p:stCondLst>
                                  <p:childTnLst>
                                    <p:animMotion origin="layout" path="M -0.13941 0.03473 L -0.12656 -0.00347 " pathEditMode="relative" rAng="0" ptsTypes="AA">
                                      <p:cBhvr>
                                        <p:cTn id="252" dur="500" fill="hold"/>
                                        <p:tgtEl>
                                          <p:spTgt spid="35"/>
                                        </p:tgtEl>
                                        <p:attrNameLst>
                                          <p:attrName>ppt_x</p:attrName>
                                          <p:attrName>ppt_y</p:attrName>
                                        </p:attrNameLst>
                                      </p:cBhvr>
                                      <p:rCtr x="600" y="-1900"/>
                                    </p:animMotion>
                                  </p:childTnLst>
                                </p:cTn>
                              </p:par>
                              <p:par>
                                <p:cTn id="253" presetID="64" presetClass="path" presetSubtype="0" accel="50000" decel="50000" fill="hold" grpId="1" nodeType="withEffect">
                                  <p:stCondLst>
                                    <p:cond delay="0"/>
                                  </p:stCondLst>
                                  <p:childTnLst>
                                    <p:animMotion origin="layout" path="M -0.0625 0.36551 L -0.05989 0.33518 " pathEditMode="relative" rAng="0" ptsTypes="AA">
                                      <p:cBhvr>
                                        <p:cTn id="254" dur="500" fill="hold"/>
                                        <p:tgtEl>
                                          <p:spTgt spid="34"/>
                                        </p:tgtEl>
                                        <p:attrNameLst>
                                          <p:attrName>ppt_x</p:attrName>
                                          <p:attrName>ppt_y</p:attrName>
                                        </p:attrNameLst>
                                      </p:cBhvr>
                                      <p:rCtr x="100" y="-1500"/>
                                    </p:animMotion>
                                  </p:childTnLst>
                                </p:cTn>
                              </p:par>
                              <p:par>
                                <p:cTn id="255" presetID="64" presetClass="path" presetSubtype="0" accel="50000" decel="50000" fill="hold" grpId="1" nodeType="withEffect">
                                  <p:stCondLst>
                                    <p:cond delay="0"/>
                                  </p:stCondLst>
                                  <p:childTnLst>
                                    <p:animMotion origin="layout" path="M -0.20764 0.2581 L -0.19983 0.22778 " pathEditMode="relative" rAng="0" ptsTypes="AA">
                                      <p:cBhvr>
                                        <p:cTn id="256" dur="500" fill="hold"/>
                                        <p:tgtEl>
                                          <p:spTgt spid="38"/>
                                        </p:tgtEl>
                                        <p:attrNameLst>
                                          <p:attrName>ppt_x</p:attrName>
                                          <p:attrName>ppt_y</p:attrName>
                                        </p:attrNameLst>
                                      </p:cBhvr>
                                      <p:rCtr x="400" y="-1500"/>
                                    </p:animMotion>
                                  </p:childTnLst>
                                </p:cTn>
                              </p:par>
                              <p:par>
                                <p:cTn id="257" presetID="64" presetClass="path" presetSubtype="0" accel="50000" decel="50000" fill="hold" grpId="1" nodeType="withEffect">
                                  <p:stCondLst>
                                    <p:cond delay="0"/>
                                  </p:stCondLst>
                                  <p:childTnLst>
                                    <p:animMotion origin="layout" path="M -0.2533 0.375 L -0.2507 0.3419 " pathEditMode="relative" rAng="0" ptsTypes="AA">
                                      <p:cBhvr>
                                        <p:cTn id="258" dur="500" fill="hold"/>
                                        <p:tgtEl>
                                          <p:spTgt spid="39"/>
                                        </p:tgtEl>
                                        <p:attrNameLst>
                                          <p:attrName>ppt_x</p:attrName>
                                          <p:attrName>ppt_y</p:attrName>
                                        </p:attrNameLst>
                                      </p:cBhvr>
                                      <p:rCtr x="100" y="-1700"/>
                                    </p:animMotion>
                                  </p:childTnLst>
                                </p:cTn>
                              </p:par>
                            </p:childTnLst>
                          </p:cTn>
                        </p:par>
                        <p:par>
                          <p:cTn id="259" fill="hold" nodeType="afterGroup">
                            <p:stCondLst>
                              <p:cond delay="500"/>
                            </p:stCondLst>
                            <p:childTnLst>
                              <p:par>
                                <p:cTn id="260" presetID="1" presetClass="entr" presetSubtype="0" fill="hold" grpId="2" nodeType="afterEffect">
                                  <p:stCondLst>
                                    <p:cond delay="0"/>
                                  </p:stCondLst>
                                  <p:childTnLst>
                                    <p:set>
                                      <p:cBhvr>
                                        <p:cTn id="261" dur="1" fill="hold">
                                          <p:stCondLst>
                                            <p:cond delay="0"/>
                                          </p:stCondLst>
                                        </p:cTn>
                                        <p:tgtEl>
                                          <p:spTgt spid="36"/>
                                        </p:tgtEl>
                                        <p:attrNameLst>
                                          <p:attrName>style.visibility</p:attrName>
                                        </p:attrNameLst>
                                      </p:cBhvr>
                                      <p:to>
                                        <p:strVal val="visible"/>
                                      </p:to>
                                    </p:set>
                                  </p:childTnLst>
                                </p:cTn>
                              </p:par>
                              <p:par>
                                <p:cTn id="262" presetID="1" presetClass="entr" presetSubtype="0" fill="hold" grpId="2" nodeType="withEffect">
                                  <p:stCondLst>
                                    <p:cond delay="0"/>
                                  </p:stCondLst>
                                  <p:childTnLst>
                                    <p:set>
                                      <p:cBhvr>
                                        <p:cTn id="263" dur="1" fill="hold">
                                          <p:stCondLst>
                                            <p:cond delay="0"/>
                                          </p:stCondLst>
                                        </p:cTn>
                                        <p:tgtEl>
                                          <p:spTgt spid="26"/>
                                        </p:tgtEl>
                                        <p:attrNameLst>
                                          <p:attrName>style.visibility</p:attrName>
                                        </p:attrNameLst>
                                      </p:cBhvr>
                                      <p:to>
                                        <p:strVal val="visible"/>
                                      </p:to>
                                    </p:set>
                                  </p:childTnLst>
                                </p:cTn>
                              </p:par>
                              <p:par>
                                <p:cTn id="264" presetID="1" presetClass="entr" presetSubtype="0" fill="hold" grpId="2" nodeType="withEffect">
                                  <p:stCondLst>
                                    <p:cond delay="0"/>
                                  </p:stCondLst>
                                  <p:childTnLst>
                                    <p:set>
                                      <p:cBhvr>
                                        <p:cTn id="265" dur="1" fill="hold">
                                          <p:stCondLst>
                                            <p:cond delay="0"/>
                                          </p:stCondLst>
                                        </p:cTn>
                                        <p:tgtEl>
                                          <p:spTgt spid="25"/>
                                        </p:tgtEl>
                                        <p:attrNameLst>
                                          <p:attrName>style.visibility</p:attrName>
                                        </p:attrNameLst>
                                      </p:cBhvr>
                                      <p:to>
                                        <p:strVal val="visible"/>
                                      </p:to>
                                    </p:set>
                                  </p:childTnLst>
                                </p:cTn>
                              </p:par>
                              <p:par>
                                <p:cTn id="266" presetID="1" presetClass="entr" presetSubtype="0" fill="hold" grpId="2" nodeType="withEffect">
                                  <p:stCondLst>
                                    <p:cond delay="0"/>
                                  </p:stCondLst>
                                  <p:childTnLst>
                                    <p:set>
                                      <p:cBhvr>
                                        <p:cTn id="267" dur="1" fill="hold">
                                          <p:stCondLst>
                                            <p:cond delay="0"/>
                                          </p:stCondLst>
                                        </p:cTn>
                                        <p:tgtEl>
                                          <p:spTgt spid="30"/>
                                        </p:tgtEl>
                                        <p:attrNameLst>
                                          <p:attrName>style.visibility</p:attrName>
                                        </p:attrNameLst>
                                      </p:cBhvr>
                                      <p:to>
                                        <p:strVal val="visible"/>
                                      </p:to>
                                    </p:set>
                                  </p:childTnLst>
                                </p:cTn>
                              </p:par>
                              <p:par>
                                <p:cTn id="268" presetID="1" presetClass="entr" presetSubtype="0" fill="hold" grpId="2" nodeType="withEffect">
                                  <p:stCondLst>
                                    <p:cond delay="0"/>
                                  </p:stCondLst>
                                  <p:childTnLst>
                                    <p:set>
                                      <p:cBhvr>
                                        <p:cTn id="269" dur="1" fill="hold">
                                          <p:stCondLst>
                                            <p:cond delay="0"/>
                                          </p:stCondLst>
                                        </p:cTn>
                                        <p:tgtEl>
                                          <p:spTgt spid="31"/>
                                        </p:tgtEl>
                                        <p:attrNameLst>
                                          <p:attrName>style.visibility</p:attrName>
                                        </p:attrNameLst>
                                      </p:cBhvr>
                                      <p:to>
                                        <p:strVal val="visible"/>
                                      </p:to>
                                    </p:set>
                                  </p:childTnLst>
                                </p:cTn>
                              </p:par>
                              <p:par>
                                <p:cTn id="270" presetID="1" presetClass="entr" presetSubtype="0" fill="hold" grpId="2" nodeType="withEffect">
                                  <p:stCondLst>
                                    <p:cond delay="0"/>
                                  </p:stCondLst>
                                  <p:childTnLst>
                                    <p:set>
                                      <p:cBhvr>
                                        <p:cTn id="271" dur="1" fill="hold">
                                          <p:stCondLst>
                                            <p:cond delay="0"/>
                                          </p:stCondLst>
                                        </p:cTn>
                                        <p:tgtEl>
                                          <p:spTgt spid="33"/>
                                        </p:tgtEl>
                                        <p:attrNameLst>
                                          <p:attrName>style.visibility</p:attrName>
                                        </p:attrNameLst>
                                      </p:cBhvr>
                                      <p:to>
                                        <p:strVal val="visible"/>
                                      </p:to>
                                    </p:set>
                                  </p:childTnLst>
                                </p:cTn>
                              </p:par>
                              <p:par>
                                <p:cTn id="272" presetID="1" presetClass="entr" presetSubtype="0" fill="hold" grpId="2" nodeType="withEffect">
                                  <p:stCondLst>
                                    <p:cond delay="0"/>
                                  </p:stCondLst>
                                  <p:childTnLst>
                                    <p:set>
                                      <p:cBhvr>
                                        <p:cTn id="273" dur="1" fill="hold">
                                          <p:stCondLst>
                                            <p:cond delay="0"/>
                                          </p:stCondLst>
                                        </p:cTn>
                                        <p:tgtEl>
                                          <p:spTgt spid="35"/>
                                        </p:tgtEl>
                                        <p:attrNameLst>
                                          <p:attrName>style.visibility</p:attrName>
                                        </p:attrNameLst>
                                      </p:cBhvr>
                                      <p:to>
                                        <p:strVal val="visible"/>
                                      </p:to>
                                    </p:set>
                                  </p:childTnLst>
                                </p:cTn>
                              </p:par>
                              <p:par>
                                <p:cTn id="274" presetID="1" presetClass="entr" presetSubtype="0" fill="hold" grpId="2" nodeType="withEffect">
                                  <p:stCondLst>
                                    <p:cond delay="0"/>
                                  </p:stCondLst>
                                  <p:childTnLst>
                                    <p:set>
                                      <p:cBhvr>
                                        <p:cTn id="275" dur="1" fill="hold">
                                          <p:stCondLst>
                                            <p:cond delay="0"/>
                                          </p:stCondLst>
                                        </p:cTn>
                                        <p:tgtEl>
                                          <p:spTgt spid="34"/>
                                        </p:tgtEl>
                                        <p:attrNameLst>
                                          <p:attrName>style.visibility</p:attrName>
                                        </p:attrNameLst>
                                      </p:cBhvr>
                                      <p:to>
                                        <p:strVal val="visible"/>
                                      </p:to>
                                    </p:set>
                                  </p:childTnLst>
                                </p:cTn>
                              </p:par>
                              <p:par>
                                <p:cTn id="276" presetID="1" presetClass="entr" presetSubtype="0" fill="hold" grpId="2" nodeType="withEffect">
                                  <p:stCondLst>
                                    <p:cond delay="0"/>
                                  </p:stCondLst>
                                  <p:childTnLst>
                                    <p:set>
                                      <p:cBhvr>
                                        <p:cTn id="277" dur="1" fill="hold">
                                          <p:stCondLst>
                                            <p:cond delay="0"/>
                                          </p:stCondLst>
                                        </p:cTn>
                                        <p:tgtEl>
                                          <p:spTgt spid="38"/>
                                        </p:tgtEl>
                                        <p:attrNameLst>
                                          <p:attrName>style.visibility</p:attrName>
                                        </p:attrNameLst>
                                      </p:cBhvr>
                                      <p:to>
                                        <p:strVal val="visible"/>
                                      </p:to>
                                    </p:set>
                                  </p:childTnLst>
                                </p:cTn>
                              </p:par>
                              <p:par>
                                <p:cTn id="278" presetID="1" presetClass="entr" presetSubtype="0" fill="hold" grpId="2" nodeType="withEffect">
                                  <p:stCondLst>
                                    <p:cond delay="0"/>
                                  </p:stCondLst>
                                  <p:childTnLst>
                                    <p:set>
                                      <p:cBhvr>
                                        <p:cTn id="279" dur="1" fill="hold">
                                          <p:stCondLst>
                                            <p:cond delay="0"/>
                                          </p:stCondLst>
                                        </p:cTn>
                                        <p:tgtEl>
                                          <p:spTgt spid="39"/>
                                        </p:tgtEl>
                                        <p:attrNameLst>
                                          <p:attrName>style.visibility</p:attrName>
                                        </p:attrNameLst>
                                      </p:cBhvr>
                                      <p:to>
                                        <p:strVal val="visible"/>
                                      </p:to>
                                    </p:set>
                                  </p:childTnLst>
                                </p:cTn>
                              </p:par>
                            </p:childTnLst>
                          </p:cTn>
                        </p:par>
                      </p:childTnLst>
                    </p:cTn>
                  </p:par>
                  <p:par>
                    <p:cTn id="280" fill="hold" nodeType="clickPar">
                      <p:stCondLst>
                        <p:cond delay="indefinite"/>
                      </p:stCondLst>
                      <p:childTnLst>
                        <p:par>
                          <p:cTn id="281" fill="hold" nodeType="withGroup">
                            <p:stCondLst>
                              <p:cond delay="0"/>
                            </p:stCondLst>
                            <p:childTnLst>
                              <p:par>
                                <p:cTn id="282" presetID="63" presetClass="path" presetSubtype="0" accel="50000" decel="50000" fill="hold" grpId="3" nodeType="clickEffect">
                                  <p:stCondLst>
                                    <p:cond delay="0"/>
                                  </p:stCondLst>
                                  <p:childTnLst>
                                    <p:animMotion origin="layout" path="M -0.23125 -0.16342 L 0.00313 -0.00069 " pathEditMode="relative" rAng="0" ptsTypes="AA">
                                      <p:cBhvr>
                                        <p:cTn id="283" dur="1000" fill="hold"/>
                                        <p:tgtEl>
                                          <p:spTgt spid="36"/>
                                        </p:tgtEl>
                                        <p:attrNameLst>
                                          <p:attrName>ppt_x</p:attrName>
                                          <p:attrName>ppt_y</p:attrName>
                                        </p:attrNameLst>
                                      </p:cBhvr>
                                      <p:rCtr x="11700" y="8100"/>
                                    </p:animMotion>
                                  </p:childTnLst>
                                </p:cTn>
                              </p:par>
                              <p:par>
                                <p:cTn id="284" presetID="63" presetClass="path" presetSubtype="0" accel="50000" decel="50000" fill="hold" grpId="3" nodeType="withEffect">
                                  <p:stCondLst>
                                    <p:cond delay="0"/>
                                  </p:stCondLst>
                                  <p:childTnLst>
                                    <p:animMotion origin="layout" path="M -0.21858 -0.01018 L 0.00035 0.00024 " pathEditMode="relative" rAng="0" ptsTypes="AA">
                                      <p:cBhvr>
                                        <p:cTn id="285" dur="1000" fill="hold"/>
                                        <p:tgtEl>
                                          <p:spTgt spid="26"/>
                                        </p:tgtEl>
                                        <p:attrNameLst>
                                          <p:attrName>ppt_x</p:attrName>
                                          <p:attrName>ppt_y</p:attrName>
                                        </p:attrNameLst>
                                      </p:cBhvr>
                                      <p:rCtr x="10900" y="500"/>
                                    </p:animMotion>
                                  </p:childTnLst>
                                </p:cTn>
                              </p:par>
                              <p:par>
                                <p:cTn id="286" presetID="63" presetClass="path" presetSubtype="0" accel="50000" decel="50000" fill="hold" grpId="3" nodeType="withEffect">
                                  <p:stCondLst>
                                    <p:cond delay="0"/>
                                  </p:stCondLst>
                                  <p:childTnLst>
                                    <p:animMotion origin="layout" path="M -0.15573 0.06134 L 0.00017 2.22222E-6 " pathEditMode="relative" rAng="0" ptsTypes="AA">
                                      <p:cBhvr>
                                        <p:cTn id="287" dur="1000" fill="hold"/>
                                        <p:tgtEl>
                                          <p:spTgt spid="25"/>
                                        </p:tgtEl>
                                        <p:attrNameLst>
                                          <p:attrName>ppt_x</p:attrName>
                                          <p:attrName>ppt_y</p:attrName>
                                        </p:attrNameLst>
                                      </p:cBhvr>
                                      <p:rCtr x="7800" y="-3100"/>
                                    </p:animMotion>
                                  </p:childTnLst>
                                </p:cTn>
                              </p:par>
                              <p:par>
                                <p:cTn id="288" presetID="63" presetClass="path" presetSubtype="0" accel="50000" decel="50000" fill="hold" grpId="3" nodeType="withEffect">
                                  <p:stCondLst>
                                    <p:cond delay="0"/>
                                  </p:stCondLst>
                                  <p:childTnLst>
                                    <p:animMotion origin="layout" path="M -0.23004 0.06945 L 0.00052 -0.00069 " pathEditMode="relative" rAng="0" ptsTypes="AA">
                                      <p:cBhvr>
                                        <p:cTn id="289" dur="1000" fill="hold"/>
                                        <p:tgtEl>
                                          <p:spTgt spid="30"/>
                                        </p:tgtEl>
                                        <p:attrNameLst>
                                          <p:attrName>ppt_x</p:attrName>
                                          <p:attrName>ppt_y</p:attrName>
                                        </p:attrNameLst>
                                      </p:cBhvr>
                                      <p:rCtr x="11500" y="-3500"/>
                                    </p:animMotion>
                                  </p:childTnLst>
                                </p:cTn>
                              </p:par>
                              <p:par>
                                <p:cTn id="290" presetID="63" presetClass="path" presetSubtype="0" accel="50000" decel="50000" fill="hold" grpId="3" nodeType="withEffect">
                                  <p:stCondLst>
                                    <p:cond delay="0"/>
                                  </p:stCondLst>
                                  <p:childTnLst>
                                    <p:animMotion origin="layout" path="M -0.20174 -0.12546 L -0.00052 0.00093 " pathEditMode="relative" rAng="0" ptsTypes="AA">
                                      <p:cBhvr>
                                        <p:cTn id="291" dur="1000" fill="hold"/>
                                        <p:tgtEl>
                                          <p:spTgt spid="31"/>
                                        </p:tgtEl>
                                        <p:attrNameLst>
                                          <p:attrName>ppt_x</p:attrName>
                                          <p:attrName>ppt_y</p:attrName>
                                        </p:attrNameLst>
                                      </p:cBhvr>
                                      <p:rCtr x="10100" y="6300"/>
                                    </p:animMotion>
                                  </p:childTnLst>
                                </p:cTn>
                              </p:par>
                              <p:par>
                                <p:cTn id="292" presetID="63" presetClass="path" presetSubtype="0" accel="50000" decel="50000" fill="hold" grpId="3" nodeType="withEffect">
                                  <p:stCondLst>
                                    <p:cond delay="0"/>
                                  </p:stCondLst>
                                  <p:childTnLst>
                                    <p:animMotion origin="layout" path="M -0.25139 -0.07986 L 0.00122 0.00069 " pathEditMode="relative" rAng="0" ptsTypes="AA">
                                      <p:cBhvr>
                                        <p:cTn id="293" dur="1000" fill="hold"/>
                                        <p:tgtEl>
                                          <p:spTgt spid="33"/>
                                        </p:tgtEl>
                                        <p:attrNameLst>
                                          <p:attrName>ppt_x</p:attrName>
                                          <p:attrName>ppt_y</p:attrName>
                                        </p:attrNameLst>
                                      </p:cBhvr>
                                      <p:rCtr x="12600" y="4000"/>
                                    </p:animMotion>
                                  </p:childTnLst>
                                </p:cTn>
                              </p:par>
                              <p:par>
                                <p:cTn id="294" presetID="63" presetClass="path" presetSubtype="0" accel="50000" decel="50000" fill="hold" grpId="3" nodeType="withEffect">
                                  <p:stCondLst>
                                    <p:cond delay="0"/>
                                  </p:stCondLst>
                                  <p:childTnLst>
                                    <p:animMotion origin="layout" path="M -0.12726 -0.00277 L -0.00069 0.00139 " pathEditMode="relative" rAng="0" ptsTypes="AA">
                                      <p:cBhvr>
                                        <p:cTn id="295" dur="1000" fill="hold"/>
                                        <p:tgtEl>
                                          <p:spTgt spid="35"/>
                                        </p:tgtEl>
                                        <p:attrNameLst>
                                          <p:attrName>ppt_x</p:attrName>
                                          <p:attrName>ppt_y</p:attrName>
                                        </p:attrNameLst>
                                      </p:cBhvr>
                                      <p:rCtr x="6300" y="200"/>
                                    </p:animMotion>
                                  </p:childTnLst>
                                </p:cTn>
                              </p:par>
                              <p:par>
                                <p:cTn id="296" presetID="63" presetClass="path" presetSubtype="0" accel="50000" decel="50000" fill="hold" grpId="3" nodeType="withEffect">
                                  <p:stCondLst>
                                    <p:cond delay="0"/>
                                  </p:stCondLst>
                                  <p:childTnLst>
                                    <p:animMotion origin="layout" path="M -0.0592 0.33241 L -1.94444E-6 0.00162 " pathEditMode="relative" rAng="0" ptsTypes="AA">
                                      <p:cBhvr>
                                        <p:cTn id="297" dur="1000" fill="hold"/>
                                        <p:tgtEl>
                                          <p:spTgt spid="34"/>
                                        </p:tgtEl>
                                        <p:attrNameLst>
                                          <p:attrName>ppt_x</p:attrName>
                                          <p:attrName>ppt_y</p:attrName>
                                        </p:attrNameLst>
                                      </p:cBhvr>
                                      <p:rCtr x="3000" y="-16600"/>
                                    </p:animMotion>
                                  </p:childTnLst>
                                </p:cTn>
                              </p:par>
                              <p:par>
                                <p:cTn id="298" presetID="63" presetClass="path" presetSubtype="0" accel="50000" decel="50000" fill="hold" grpId="3" nodeType="withEffect">
                                  <p:stCondLst>
                                    <p:cond delay="0"/>
                                  </p:stCondLst>
                                  <p:childTnLst>
                                    <p:animMotion origin="layout" path="M -0.20087 0.22732 L -0.00087 0.00046 " pathEditMode="relative" rAng="0" ptsTypes="AA">
                                      <p:cBhvr>
                                        <p:cTn id="299" dur="1000" fill="hold"/>
                                        <p:tgtEl>
                                          <p:spTgt spid="38"/>
                                        </p:tgtEl>
                                        <p:attrNameLst>
                                          <p:attrName>ppt_x</p:attrName>
                                          <p:attrName>ppt_y</p:attrName>
                                        </p:attrNameLst>
                                      </p:cBhvr>
                                      <p:rCtr x="10000" y="-11300"/>
                                    </p:animMotion>
                                  </p:childTnLst>
                                </p:cTn>
                              </p:par>
                              <p:par>
                                <p:cTn id="300" presetID="63" presetClass="path" presetSubtype="0" accel="50000" decel="50000" fill="hold" grpId="3" nodeType="withEffect">
                                  <p:stCondLst>
                                    <p:cond delay="0"/>
                                  </p:stCondLst>
                                  <p:childTnLst>
                                    <p:animMotion origin="layout" path="M -0.25087 0.33842 L 0.00121 -0.00185 " pathEditMode="relative" rAng="0" ptsTypes="AA">
                                      <p:cBhvr>
                                        <p:cTn id="301" dur="1000" fill="hold"/>
                                        <p:tgtEl>
                                          <p:spTgt spid="39"/>
                                        </p:tgtEl>
                                        <p:attrNameLst>
                                          <p:attrName>ppt_x</p:attrName>
                                          <p:attrName>ppt_y</p:attrName>
                                        </p:attrNameLst>
                                      </p:cBhvr>
                                      <p:rCtr x="12600" y="-17000"/>
                                    </p:animMotion>
                                  </p:childTnLst>
                                </p:cTn>
                              </p:par>
                              <p:par>
                                <p:cTn id="302" presetID="35" presetClass="path" presetSubtype="0" accel="50000" decel="50000" fill="hold" grpId="5" nodeType="withEffect">
                                  <p:stCondLst>
                                    <p:cond delay="0"/>
                                  </p:stCondLst>
                                  <p:childTnLst>
                                    <p:animMotion origin="layout" path="M 0.22465 -0.02986 L 1.94444E-6 0.00046 " pathEditMode="relative" rAng="0" ptsTypes="AA">
                                      <p:cBhvr>
                                        <p:cTn id="303" dur="1000" fill="hold"/>
                                        <p:tgtEl>
                                          <p:spTgt spid="37"/>
                                        </p:tgtEl>
                                        <p:attrNameLst>
                                          <p:attrName>ppt_x</p:attrName>
                                          <p:attrName>ppt_y</p:attrName>
                                        </p:attrNameLst>
                                      </p:cBhvr>
                                      <p:rCtr x="-11200" y="1500"/>
                                    </p:animMotion>
                                  </p:childTnLst>
                                </p:cTn>
                              </p:par>
                            </p:childTnLst>
                          </p:cTn>
                        </p:par>
                      </p:childTnLst>
                    </p:cTn>
                  </p:par>
                  <p:par>
                    <p:cTn id="304" fill="hold" nodeType="clickPar">
                      <p:stCondLst>
                        <p:cond delay="indefinite"/>
                      </p:stCondLst>
                      <p:childTnLst>
                        <p:par>
                          <p:cTn id="305" fill="hold" nodeType="withGroup">
                            <p:stCondLst>
                              <p:cond delay="0"/>
                            </p:stCondLst>
                            <p:childTnLst>
                              <p:par>
                                <p:cTn id="306" presetID="1" presetClass="entr" presetSubtype="0" fill="hold" nodeType="clickEffect">
                                  <p:stCondLst>
                                    <p:cond delay="0"/>
                                  </p:stCondLst>
                                  <p:childTnLst>
                                    <p:set>
                                      <p:cBhvr>
                                        <p:cTn id="307" dur="1" fill="hold">
                                          <p:stCondLst>
                                            <p:cond delay="0"/>
                                          </p:stCondLst>
                                        </p:cTn>
                                        <p:tgtEl>
                                          <p:spTgt spid="62"/>
                                        </p:tgtEl>
                                        <p:attrNameLst>
                                          <p:attrName>style.visibility</p:attrName>
                                        </p:attrNameLst>
                                      </p:cBhvr>
                                      <p:to>
                                        <p:strVal val="visible"/>
                                      </p:to>
                                    </p:set>
                                  </p:childTnLst>
                                </p:cTn>
                              </p:par>
                              <p:par>
                                <p:cTn id="308" presetID="1" presetClass="entr" presetSubtype="0" fill="hold" grpId="0" nodeType="withEffect">
                                  <p:stCondLst>
                                    <p:cond delay="0"/>
                                  </p:stCondLst>
                                  <p:childTnLst>
                                    <p:set>
                                      <p:cBhvr>
                                        <p:cTn id="309" dur="1" fill="hold">
                                          <p:stCondLst>
                                            <p:cond delay="0"/>
                                          </p:stCondLst>
                                        </p:cTn>
                                        <p:tgtEl>
                                          <p:spTgt spid="65"/>
                                        </p:tgtEl>
                                        <p:attrNameLst>
                                          <p:attrName>style.visibility</p:attrName>
                                        </p:attrNameLst>
                                      </p:cBhvr>
                                      <p:to>
                                        <p:strVal val="visible"/>
                                      </p:to>
                                    </p:set>
                                  </p:childTnLst>
                                </p:cTn>
                              </p:par>
                            </p:childTnLst>
                          </p:cTn>
                        </p:par>
                        <p:par>
                          <p:cTn id="310" fill="hold" nodeType="afterGroup">
                            <p:stCondLst>
                              <p:cond delay="0"/>
                            </p:stCondLst>
                            <p:childTnLst>
                              <p:par>
                                <p:cTn id="311" presetID="1" presetClass="exit" presetSubtype="0" fill="hold" grpId="5" nodeType="afterEffect">
                                  <p:stCondLst>
                                    <p:cond delay="0"/>
                                  </p:stCondLst>
                                  <p:childTnLst>
                                    <p:set>
                                      <p:cBhvr>
                                        <p:cTn id="312" dur="1" fill="hold">
                                          <p:stCondLst>
                                            <p:cond delay="0"/>
                                          </p:stCondLst>
                                        </p:cTn>
                                        <p:tgtEl>
                                          <p:spTgt spid="34"/>
                                        </p:tgtEl>
                                        <p:attrNameLst>
                                          <p:attrName>style.visibility</p:attrName>
                                        </p:attrNameLst>
                                      </p:cBhvr>
                                      <p:to>
                                        <p:strVal val="hidden"/>
                                      </p:to>
                                    </p:set>
                                  </p:childTnLst>
                                </p:cTn>
                              </p:par>
                              <p:par>
                                <p:cTn id="313" presetID="1" presetClass="exit" presetSubtype="0" fill="hold" grpId="5" nodeType="withEffect">
                                  <p:stCondLst>
                                    <p:cond delay="0"/>
                                  </p:stCondLst>
                                  <p:childTnLst>
                                    <p:set>
                                      <p:cBhvr>
                                        <p:cTn id="314" dur="1" fill="hold">
                                          <p:stCondLst>
                                            <p:cond delay="0"/>
                                          </p:stCondLst>
                                        </p:cTn>
                                        <p:tgtEl>
                                          <p:spTgt spid="25"/>
                                        </p:tgtEl>
                                        <p:attrNameLst>
                                          <p:attrName>style.visibility</p:attrName>
                                        </p:attrNameLst>
                                      </p:cBhvr>
                                      <p:to>
                                        <p:strVal val="hidden"/>
                                      </p:to>
                                    </p:set>
                                  </p:childTnLst>
                                </p:cTn>
                              </p:par>
                              <p:par>
                                <p:cTn id="315" presetID="1" presetClass="exit" presetSubtype="0" fill="hold" grpId="5" nodeType="withEffect">
                                  <p:stCondLst>
                                    <p:cond delay="0"/>
                                  </p:stCondLst>
                                  <p:childTnLst>
                                    <p:set>
                                      <p:cBhvr>
                                        <p:cTn id="316" dur="1" fill="hold">
                                          <p:stCondLst>
                                            <p:cond delay="0"/>
                                          </p:stCondLst>
                                        </p:cTn>
                                        <p:tgtEl>
                                          <p:spTgt spid="23"/>
                                        </p:tgtEl>
                                        <p:attrNameLst>
                                          <p:attrName>style.visibility</p:attrName>
                                        </p:attrNameLst>
                                      </p:cBhvr>
                                      <p:to>
                                        <p:strVal val="hidden"/>
                                      </p:to>
                                    </p:set>
                                  </p:childTnLst>
                                </p:cTn>
                              </p:par>
                              <p:par>
                                <p:cTn id="317" presetID="1" presetClass="entr" presetSubtype="0" fill="hold" grpId="0" nodeType="withEffect">
                                  <p:stCondLst>
                                    <p:cond delay="0"/>
                                  </p:stCondLst>
                                  <p:childTnLst>
                                    <p:set>
                                      <p:cBhvr>
                                        <p:cTn id="318" dur="1" fill="hold">
                                          <p:stCondLst>
                                            <p:cond delay="0"/>
                                          </p:stCondLst>
                                        </p:cTn>
                                        <p:tgtEl>
                                          <p:spTgt spid="51"/>
                                        </p:tgtEl>
                                        <p:attrNameLst>
                                          <p:attrName>style.visibility</p:attrName>
                                        </p:attrNameLst>
                                      </p:cBhvr>
                                      <p:to>
                                        <p:strVal val="visible"/>
                                      </p:to>
                                    </p:set>
                                  </p:childTnLst>
                                </p:cTn>
                              </p:par>
                              <p:par>
                                <p:cTn id="319" presetID="1" presetClass="exit" presetSubtype="0" fill="hold" grpId="5" nodeType="withEffect">
                                  <p:stCondLst>
                                    <p:cond delay="0"/>
                                  </p:stCondLst>
                                  <p:childTnLst>
                                    <p:set>
                                      <p:cBhvr>
                                        <p:cTn id="320" dur="1" fill="hold">
                                          <p:stCondLst>
                                            <p:cond delay="0"/>
                                          </p:stCondLst>
                                        </p:cTn>
                                        <p:tgtEl>
                                          <p:spTgt spid="36"/>
                                        </p:tgtEl>
                                        <p:attrNameLst>
                                          <p:attrName>style.visibility</p:attrName>
                                        </p:attrNameLst>
                                      </p:cBhvr>
                                      <p:to>
                                        <p:strVal val="hidden"/>
                                      </p:to>
                                    </p:set>
                                  </p:childTnLst>
                                </p:cTn>
                              </p:par>
                              <p:par>
                                <p:cTn id="321" presetID="1" presetClass="exit" presetSubtype="0" fill="hold" grpId="5" nodeType="withEffect">
                                  <p:stCondLst>
                                    <p:cond delay="0"/>
                                  </p:stCondLst>
                                  <p:childTnLst>
                                    <p:set>
                                      <p:cBhvr>
                                        <p:cTn id="322" dur="1" fill="hold">
                                          <p:stCondLst>
                                            <p:cond delay="0"/>
                                          </p:stCondLst>
                                        </p:cTn>
                                        <p:tgtEl>
                                          <p:spTgt spid="24"/>
                                        </p:tgtEl>
                                        <p:attrNameLst>
                                          <p:attrName>style.visibility</p:attrName>
                                        </p:attrNameLst>
                                      </p:cBhvr>
                                      <p:to>
                                        <p:strVal val="hidden"/>
                                      </p:to>
                                    </p:set>
                                  </p:childTnLst>
                                </p:cTn>
                              </p:par>
                              <p:par>
                                <p:cTn id="323" presetID="1" presetClass="entr" presetSubtype="0" fill="hold" grpId="0" nodeType="withEffect">
                                  <p:stCondLst>
                                    <p:cond delay="0"/>
                                  </p:stCondLst>
                                  <p:childTnLst>
                                    <p:set>
                                      <p:cBhvr>
                                        <p:cTn id="324" dur="1" fill="hold">
                                          <p:stCondLst>
                                            <p:cond delay="0"/>
                                          </p:stCondLst>
                                        </p:cTn>
                                        <p:tgtEl>
                                          <p:spTgt spid="55"/>
                                        </p:tgtEl>
                                        <p:attrNameLst>
                                          <p:attrName>style.visibility</p:attrName>
                                        </p:attrNameLst>
                                      </p:cBhvr>
                                      <p:to>
                                        <p:strVal val="visible"/>
                                      </p:to>
                                    </p:set>
                                  </p:childTnLst>
                                </p:cTn>
                              </p:par>
                              <p:par>
                                <p:cTn id="325" presetID="1" presetClass="exit" presetSubtype="0" fill="hold" grpId="5" nodeType="withEffect">
                                  <p:stCondLst>
                                    <p:cond delay="0"/>
                                  </p:stCondLst>
                                  <p:childTnLst>
                                    <p:set>
                                      <p:cBhvr>
                                        <p:cTn id="326" dur="1" fill="hold">
                                          <p:stCondLst>
                                            <p:cond delay="0"/>
                                          </p:stCondLst>
                                        </p:cTn>
                                        <p:tgtEl>
                                          <p:spTgt spid="28"/>
                                        </p:tgtEl>
                                        <p:attrNameLst>
                                          <p:attrName>style.visibility</p:attrName>
                                        </p:attrNameLst>
                                      </p:cBhvr>
                                      <p:to>
                                        <p:strVal val="hidden"/>
                                      </p:to>
                                    </p:set>
                                  </p:childTnLst>
                                </p:cTn>
                              </p:par>
                              <p:par>
                                <p:cTn id="327" presetID="1" presetClass="exit" presetSubtype="0" fill="hold" grpId="5" nodeType="withEffect">
                                  <p:stCondLst>
                                    <p:cond delay="0"/>
                                  </p:stCondLst>
                                  <p:childTnLst>
                                    <p:set>
                                      <p:cBhvr>
                                        <p:cTn id="328" dur="1" fill="hold">
                                          <p:stCondLst>
                                            <p:cond delay="0"/>
                                          </p:stCondLst>
                                        </p:cTn>
                                        <p:tgtEl>
                                          <p:spTgt spid="32"/>
                                        </p:tgtEl>
                                        <p:attrNameLst>
                                          <p:attrName>style.visibility</p:attrName>
                                        </p:attrNameLst>
                                      </p:cBhvr>
                                      <p:to>
                                        <p:strVal val="hidden"/>
                                      </p:to>
                                    </p:set>
                                  </p:childTnLst>
                                </p:cTn>
                              </p:par>
                              <p:par>
                                <p:cTn id="329" presetID="1" presetClass="exit" presetSubtype="0" fill="hold" grpId="6" nodeType="withEffect">
                                  <p:stCondLst>
                                    <p:cond delay="0"/>
                                  </p:stCondLst>
                                  <p:childTnLst>
                                    <p:set>
                                      <p:cBhvr>
                                        <p:cTn id="330" dur="1" fill="hold">
                                          <p:stCondLst>
                                            <p:cond delay="0"/>
                                          </p:stCondLst>
                                        </p:cTn>
                                        <p:tgtEl>
                                          <p:spTgt spid="37"/>
                                        </p:tgtEl>
                                        <p:attrNameLst>
                                          <p:attrName>style.visibility</p:attrName>
                                        </p:attrNameLst>
                                      </p:cBhvr>
                                      <p:to>
                                        <p:strVal val="hidden"/>
                                      </p:to>
                                    </p:set>
                                  </p:childTnLst>
                                </p:cTn>
                              </p:par>
                              <p:par>
                                <p:cTn id="331" presetID="1" presetClass="entr" presetSubtype="0" fill="hold" grpId="0" nodeType="withEffect">
                                  <p:stCondLst>
                                    <p:cond delay="0"/>
                                  </p:stCondLst>
                                  <p:childTnLst>
                                    <p:set>
                                      <p:cBhvr>
                                        <p:cTn id="332" dur="1" fill="hold">
                                          <p:stCondLst>
                                            <p:cond delay="0"/>
                                          </p:stCondLst>
                                        </p:cTn>
                                        <p:tgtEl>
                                          <p:spTgt spid="57"/>
                                        </p:tgtEl>
                                        <p:attrNameLst>
                                          <p:attrName>style.visibility</p:attrName>
                                        </p:attrNameLst>
                                      </p:cBhvr>
                                      <p:to>
                                        <p:strVal val="visible"/>
                                      </p:to>
                                    </p:set>
                                  </p:childTnLst>
                                </p:cTn>
                              </p:par>
                            </p:childTnLst>
                          </p:cTn>
                        </p:par>
                        <p:par>
                          <p:cTn id="333" fill="hold" nodeType="afterGroup">
                            <p:stCondLst>
                              <p:cond delay="0"/>
                            </p:stCondLst>
                            <p:childTnLst>
                              <p:par>
                                <p:cTn id="334" presetID="1" presetClass="exit" presetSubtype="0" fill="hold" grpId="5" nodeType="afterEffect">
                                  <p:stCondLst>
                                    <p:cond delay="300"/>
                                  </p:stCondLst>
                                  <p:childTnLst>
                                    <p:set>
                                      <p:cBhvr>
                                        <p:cTn id="335" dur="1" fill="hold">
                                          <p:stCondLst>
                                            <p:cond delay="0"/>
                                          </p:stCondLst>
                                        </p:cTn>
                                        <p:tgtEl>
                                          <p:spTgt spid="29"/>
                                        </p:tgtEl>
                                        <p:attrNameLst>
                                          <p:attrName>style.visibility</p:attrName>
                                        </p:attrNameLst>
                                      </p:cBhvr>
                                      <p:to>
                                        <p:strVal val="hidden"/>
                                      </p:to>
                                    </p:set>
                                  </p:childTnLst>
                                </p:cTn>
                              </p:par>
                              <p:par>
                                <p:cTn id="336" presetID="1" presetClass="exit" presetSubtype="0" fill="hold" grpId="5" nodeType="withEffect">
                                  <p:stCondLst>
                                    <p:cond delay="300"/>
                                  </p:stCondLst>
                                  <p:childTnLst>
                                    <p:set>
                                      <p:cBhvr>
                                        <p:cTn id="337" dur="1" fill="hold">
                                          <p:stCondLst>
                                            <p:cond delay="0"/>
                                          </p:stCondLst>
                                        </p:cTn>
                                        <p:tgtEl>
                                          <p:spTgt spid="26"/>
                                        </p:tgtEl>
                                        <p:attrNameLst>
                                          <p:attrName>style.visibility</p:attrName>
                                        </p:attrNameLst>
                                      </p:cBhvr>
                                      <p:to>
                                        <p:strVal val="hidden"/>
                                      </p:to>
                                    </p:set>
                                  </p:childTnLst>
                                </p:cTn>
                              </p:par>
                              <p:par>
                                <p:cTn id="338" presetID="1" presetClass="entr" presetSubtype="0" fill="hold" grpId="0" nodeType="withEffect">
                                  <p:stCondLst>
                                    <p:cond delay="300"/>
                                  </p:stCondLst>
                                  <p:childTnLst>
                                    <p:set>
                                      <p:cBhvr>
                                        <p:cTn id="339" dur="1" fill="hold">
                                          <p:stCondLst>
                                            <p:cond delay="0"/>
                                          </p:stCondLst>
                                        </p:cTn>
                                        <p:tgtEl>
                                          <p:spTgt spid="52"/>
                                        </p:tgtEl>
                                        <p:attrNameLst>
                                          <p:attrName>style.visibility</p:attrName>
                                        </p:attrNameLst>
                                      </p:cBhvr>
                                      <p:to>
                                        <p:strVal val="visible"/>
                                      </p:to>
                                    </p:set>
                                  </p:childTnLst>
                                </p:cTn>
                              </p:par>
                              <p:par>
                                <p:cTn id="340" presetID="1" presetClass="exit" presetSubtype="0" fill="hold" grpId="5" nodeType="withEffect">
                                  <p:stCondLst>
                                    <p:cond delay="300"/>
                                  </p:stCondLst>
                                  <p:childTnLst>
                                    <p:set>
                                      <p:cBhvr>
                                        <p:cTn id="341" dur="1" fill="hold">
                                          <p:stCondLst>
                                            <p:cond delay="0"/>
                                          </p:stCondLst>
                                        </p:cTn>
                                        <p:tgtEl>
                                          <p:spTgt spid="27"/>
                                        </p:tgtEl>
                                        <p:attrNameLst>
                                          <p:attrName>style.visibility</p:attrName>
                                        </p:attrNameLst>
                                      </p:cBhvr>
                                      <p:to>
                                        <p:strVal val="hidden"/>
                                      </p:to>
                                    </p:set>
                                  </p:childTnLst>
                                </p:cTn>
                              </p:par>
                              <p:par>
                                <p:cTn id="342" presetID="1" presetClass="exit" presetSubtype="0" fill="hold" grpId="5" nodeType="withEffect">
                                  <p:stCondLst>
                                    <p:cond delay="300"/>
                                  </p:stCondLst>
                                  <p:childTnLst>
                                    <p:set>
                                      <p:cBhvr>
                                        <p:cTn id="343" dur="1" fill="hold">
                                          <p:stCondLst>
                                            <p:cond delay="0"/>
                                          </p:stCondLst>
                                        </p:cTn>
                                        <p:tgtEl>
                                          <p:spTgt spid="38"/>
                                        </p:tgtEl>
                                        <p:attrNameLst>
                                          <p:attrName>style.visibility</p:attrName>
                                        </p:attrNameLst>
                                      </p:cBhvr>
                                      <p:to>
                                        <p:strVal val="hidden"/>
                                      </p:to>
                                    </p:set>
                                  </p:childTnLst>
                                </p:cTn>
                              </p:par>
                              <p:par>
                                <p:cTn id="344" presetID="1" presetClass="entr" presetSubtype="0" fill="hold" grpId="0" nodeType="withEffect">
                                  <p:stCondLst>
                                    <p:cond delay="300"/>
                                  </p:stCondLst>
                                  <p:childTnLst>
                                    <p:set>
                                      <p:cBhvr>
                                        <p:cTn id="345" dur="1" fill="hold">
                                          <p:stCondLst>
                                            <p:cond delay="0"/>
                                          </p:stCondLst>
                                        </p:cTn>
                                        <p:tgtEl>
                                          <p:spTgt spid="56"/>
                                        </p:tgtEl>
                                        <p:attrNameLst>
                                          <p:attrName>style.visibility</p:attrName>
                                        </p:attrNameLst>
                                      </p:cBhvr>
                                      <p:to>
                                        <p:strVal val="visible"/>
                                      </p:to>
                                    </p:set>
                                  </p:childTnLst>
                                </p:cTn>
                              </p:par>
                              <p:par>
                                <p:cTn id="346" presetID="1" presetClass="exit" presetSubtype="0" fill="hold" grpId="5" nodeType="withEffect">
                                  <p:stCondLst>
                                    <p:cond delay="300"/>
                                  </p:stCondLst>
                                  <p:childTnLst>
                                    <p:set>
                                      <p:cBhvr>
                                        <p:cTn id="347" dur="1" fill="hold">
                                          <p:stCondLst>
                                            <p:cond delay="0"/>
                                          </p:stCondLst>
                                        </p:cTn>
                                        <p:tgtEl>
                                          <p:spTgt spid="22"/>
                                        </p:tgtEl>
                                        <p:attrNameLst>
                                          <p:attrName>style.visibility</p:attrName>
                                        </p:attrNameLst>
                                      </p:cBhvr>
                                      <p:to>
                                        <p:strVal val="hidden"/>
                                      </p:to>
                                    </p:set>
                                  </p:childTnLst>
                                </p:cTn>
                              </p:par>
                              <p:par>
                                <p:cTn id="348" presetID="1" presetClass="exit" presetSubtype="0" fill="hold" grpId="5" nodeType="withEffect">
                                  <p:stCondLst>
                                    <p:cond delay="300"/>
                                  </p:stCondLst>
                                  <p:childTnLst>
                                    <p:set>
                                      <p:cBhvr>
                                        <p:cTn id="349" dur="1" fill="hold">
                                          <p:stCondLst>
                                            <p:cond delay="0"/>
                                          </p:stCondLst>
                                        </p:cTn>
                                        <p:tgtEl>
                                          <p:spTgt spid="31"/>
                                        </p:tgtEl>
                                        <p:attrNameLst>
                                          <p:attrName>style.visibility</p:attrName>
                                        </p:attrNameLst>
                                      </p:cBhvr>
                                      <p:to>
                                        <p:strVal val="hidden"/>
                                      </p:to>
                                    </p:set>
                                  </p:childTnLst>
                                </p:cTn>
                              </p:par>
                              <p:par>
                                <p:cTn id="350" presetID="1" presetClass="exit" presetSubtype="0" fill="hold" grpId="5" nodeType="withEffect">
                                  <p:stCondLst>
                                    <p:cond delay="300"/>
                                  </p:stCondLst>
                                  <p:childTnLst>
                                    <p:set>
                                      <p:cBhvr>
                                        <p:cTn id="351" dur="1" fill="hold">
                                          <p:stCondLst>
                                            <p:cond delay="0"/>
                                          </p:stCondLst>
                                        </p:cTn>
                                        <p:tgtEl>
                                          <p:spTgt spid="35"/>
                                        </p:tgtEl>
                                        <p:attrNameLst>
                                          <p:attrName>style.visibility</p:attrName>
                                        </p:attrNameLst>
                                      </p:cBhvr>
                                      <p:to>
                                        <p:strVal val="hidden"/>
                                      </p:to>
                                    </p:set>
                                  </p:childTnLst>
                                </p:cTn>
                              </p:par>
                              <p:par>
                                <p:cTn id="352" presetID="1" presetClass="entr" presetSubtype="0" fill="hold" grpId="0" nodeType="withEffect">
                                  <p:stCondLst>
                                    <p:cond delay="300"/>
                                  </p:stCondLst>
                                  <p:childTnLst>
                                    <p:set>
                                      <p:cBhvr>
                                        <p:cTn id="353" dur="1" fill="hold">
                                          <p:stCondLst>
                                            <p:cond delay="0"/>
                                          </p:stCondLst>
                                        </p:cTn>
                                        <p:tgtEl>
                                          <p:spTgt spid="58"/>
                                        </p:tgtEl>
                                        <p:attrNameLst>
                                          <p:attrName>style.visibility</p:attrName>
                                        </p:attrNameLst>
                                      </p:cBhvr>
                                      <p:to>
                                        <p:strVal val="visible"/>
                                      </p:to>
                                    </p:set>
                                  </p:childTnLst>
                                </p:cTn>
                              </p:par>
                            </p:childTnLst>
                          </p:cTn>
                        </p:par>
                        <p:par>
                          <p:cTn id="354" fill="hold" nodeType="afterGroup">
                            <p:stCondLst>
                              <p:cond delay="300"/>
                            </p:stCondLst>
                            <p:childTnLst>
                              <p:par>
                                <p:cTn id="355" presetID="1" presetClass="exit" presetSubtype="0" fill="hold" grpId="5" nodeType="afterEffect">
                                  <p:stCondLst>
                                    <p:cond delay="300"/>
                                  </p:stCondLst>
                                  <p:childTnLst>
                                    <p:set>
                                      <p:cBhvr>
                                        <p:cTn id="356" dur="1" fill="hold">
                                          <p:stCondLst>
                                            <p:cond delay="0"/>
                                          </p:stCondLst>
                                        </p:cTn>
                                        <p:tgtEl>
                                          <p:spTgt spid="30"/>
                                        </p:tgtEl>
                                        <p:attrNameLst>
                                          <p:attrName>style.visibility</p:attrName>
                                        </p:attrNameLst>
                                      </p:cBhvr>
                                      <p:to>
                                        <p:strVal val="hidden"/>
                                      </p:to>
                                    </p:set>
                                  </p:childTnLst>
                                </p:cTn>
                              </p:par>
                              <p:par>
                                <p:cTn id="357" presetID="1" presetClass="entr" presetSubtype="0" fill="hold" grpId="0" nodeType="withEffect">
                                  <p:stCondLst>
                                    <p:cond delay="300"/>
                                  </p:stCondLst>
                                  <p:childTnLst>
                                    <p:set>
                                      <p:cBhvr>
                                        <p:cTn id="358" dur="1" fill="hold">
                                          <p:stCondLst>
                                            <p:cond delay="0"/>
                                          </p:stCondLst>
                                        </p:cTn>
                                        <p:tgtEl>
                                          <p:spTgt spid="53"/>
                                        </p:tgtEl>
                                        <p:attrNameLst>
                                          <p:attrName>style.visibility</p:attrName>
                                        </p:attrNameLst>
                                      </p:cBhvr>
                                      <p:to>
                                        <p:strVal val="visible"/>
                                      </p:to>
                                    </p:set>
                                  </p:childTnLst>
                                </p:cTn>
                              </p:par>
                              <p:par>
                                <p:cTn id="359" presetID="1" presetClass="exit" presetSubtype="0" fill="hold" grpId="5" nodeType="withEffect">
                                  <p:stCondLst>
                                    <p:cond delay="300"/>
                                  </p:stCondLst>
                                  <p:childTnLst>
                                    <p:set>
                                      <p:cBhvr>
                                        <p:cTn id="360" dur="1" fill="hold">
                                          <p:stCondLst>
                                            <p:cond delay="0"/>
                                          </p:stCondLst>
                                        </p:cTn>
                                        <p:tgtEl>
                                          <p:spTgt spid="33"/>
                                        </p:tgtEl>
                                        <p:attrNameLst>
                                          <p:attrName>style.visibility</p:attrName>
                                        </p:attrNameLst>
                                      </p:cBhvr>
                                      <p:to>
                                        <p:strVal val="hidden"/>
                                      </p:to>
                                    </p:set>
                                  </p:childTnLst>
                                </p:cTn>
                              </p:par>
                              <p:par>
                                <p:cTn id="361" presetID="1" presetClass="entr" presetSubtype="0" fill="hold" grpId="0" nodeType="withEffect">
                                  <p:stCondLst>
                                    <p:cond delay="300"/>
                                  </p:stCondLst>
                                  <p:childTnLst>
                                    <p:set>
                                      <p:cBhvr>
                                        <p:cTn id="362" dur="1" fill="hold">
                                          <p:stCondLst>
                                            <p:cond delay="0"/>
                                          </p:stCondLst>
                                        </p:cTn>
                                        <p:tgtEl>
                                          <p:spTgt spid="59"/>
                                        </p:tgtEl>
                                        <p:attrNameLst>
                                          <p:attrName>style.visibility</p:attrName>
                                        </p:attrNameLst>
                                      </p:cBhvr>
                                      <p:to>
                                        <p:strVal val="visible"/>
                                      </p:to>
                                    </p:set>
                                  </p:childTnLst>
                                </p:cTn>
                              </p:par>
                            </p:childTnLst>
                          </p:cTn>
                        </p:par>
                        <p:par>
                          <p:cTn id="363" fill="hold" nodeType="afterGroup">
                            <p:stCondLst>
                              <p:cond delay="600"/>
                            </p:stCondLst>
                            <p:childTnLst>
                              <p:par>
                                <p:cTn id="364" presetID="1" presetClass="exit" presetSubtype="0" fill="hold" grpId="5" nodeType="afterEffect">
                                  <p:stCondLst>
                                    <p:cond delay="300"/>
                                  </p:stCondLst>
                                  <p:childTnLst>
                                    <p:set>
                                      <p:cBhvr>
                                        <p:cTn id="365" dur="1" fill="hold">
                                          <p:stCondLst>
                                            <p:cond delay="0"/>
                                          </p:stCondLst>
                                        </p:cTn>
                                        <p:tgtEl>
                                          <p:spTgt spid="39"/>
                                        </p:tgtEl>
                                        <p:attrNameLst>
                                          <p:attrName>style.visibility</p:attrName>
                                        </p:attrNameLst>
                                      </p:cBhvr>
                                      <p:to>
                                        <p:strVal val="hidden"/>
                                      </p:to>
                                    </p:set>
                                  </p:childTnLst>
                                </p:cTn>
                              </p:par>
                              <p:par>
                                <p:cTn id="366" presetID="1" presetClass="entr" presetSubtype="0" fill="hold" grpId="0" nodeType="withEffect">
                                  <p:stCondLst>
                                    <p:cond delay="300"/>
                                  </p:stCondLst>
                                  <p:childTnLst>
                                    <p:set>
                                      <p:cBhvr>
                                        <p:cTn id="367" dur="1" fill="hold">
                                          <p:stCondLst>
                                            <p:cond delay="0"/>
                                          </p:stCondLst>
                                        </p:cTn>
                                        <p:tgtEl>
                                          <p:spTgt spid="54"/>
                                        </p:tgtEl>
                                        <p:attrNameLst>
                                          <p:attrName>style.visibility</p:attrName>
                                        </p:attrNameLst>
                                      </p:cBhvr>
                                      <p:to>
                                        <p:strVal val="visible"/>
                                      </p:to>
                                    </p:set>
                                  </p:childTnLst>
                                </p:cTn>
                              </p:par>
                            </p:childTnLst>
                          </p:cTn>
                        </p:par>
                      </p:childTnLst>
                    </p:cTn>
                  </p:par>
                  <p:par>
                    <p:cTn id="368" fill="hold" nodeType="clickPar">
                      <p:stCondLst>
                        <p:cond delay="indefinite"/>
                      </p:stCondLst>
                      <p:childTnLst>
                        <p:par>
                          <p:cTn id="369" fill="hold" nodeType="withGroup">
                            <p:stCondLst>
                              <p:cond delay="0"/>
                            </p:stCondLst>
                            <p:childTnLst>
                              <p:par>
                                <p:cTn id="370" presetID="1" presetClass="entr" presetSubtype="0" fill="hold" nodeType="clickEffect">
                                  <p:stCondLst>
                                    <p:cond delay="0"/>
                                  </p:stCondLst>
                                  <p:childTnLst>
                                    <p:set>
                                      <p:cBhvr>
                                        <p:cTn id="371" dur="1" fill="hold">
                                          <p:stCondLst>
                                            <p:cond delay="0"/>
                                          </p:stCondLst>
                                        </p:cTn>
                                        <p:tgtEl>
                                          <p:spTgt spid="68"/>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66"/>
                                        </p:tgtEl>
                                        <p:attrNameLst>
                                          <p:attrName>style.visibility</p:attrName>
                                        </p:attrNameLst>
                                      </p:cBhvr>
                                      <p:to>
                                        <p:strVal val="visible"/>
                                      </p:to>
                                    </p:set>
                                  </p:childTnLst>
                                </p:cTn>
                              </p:par>
                            </p:childTnLst>
                          </p:cTn>
                        </p:par>
                        <p:par>
                          <p:cTn id="374" fill="hold" nodeType="afterGroup">
                            <p:stCondLst>
                              <p:cond delay="0"/>
                            </p:stCondLst>
                            <p:childTnLst>
                              <p:par>
                                <p:cTn id="375" presetID="63" presetClass="path" presetSubtype="0" accel="50000" decel="50000" fill="hold" grpId="1" nodeType="afterEffect">
                                  <p:stCondLst>
                                    <p:cond delay="0"/>
                                  </p:stCondLst>
                                  <p:childTnLst>
                                    <p:animMotion origin="layout" path="M 5.55556E-7 -7.40741E-7 L 0.15712 0.0206 " pathEditMode="relative" rAng="0" ptsTypes="AA">
                                      <p:cBhvr>
                                        <p:cTn id="376" dur="1000" fill="hold"/>
                                        <p:tgtEl>
                                          <p:spTgt spid="51"/>
                                        </p:tgtEl>
                                        <p:attrNameLst>
                                          <p:attrName>ppt_x</p:attrName>
                                          <p:attrName>ppt_y</p:attrName>
                                        </p:attrNameLst>
                                      </p:cBhvr>
                                      <p:rCtr x="7800" y="1000"/>
                                    </p:animMotion>
                                  </p:childTnLst>
                                </p:cTn>
                              </p:par>
                              <p:par>
                                <p:cTn id="377" presetID="63" presetClass="path" presetSubtype="0" accel="50000" decel="50000" fill="hold" grpId="1" nodeType="withEffect">
                                  <p:stCondLst>
                                    <p:cond delay="0"/>
                                  </p:stCondLst>
                                  <p:childTnLst>
                                    <p:animMotion origin="layout" path="M 5.55556E-7 2.59259E-6 L 0.12205 0.00879 " pathEditMode="relative" rAng="0" ptsTypes="AA">
                                      <p:cBhvr>
                                        <p:cTn id="378" dur="1000" fill="hold"/>
                                        <p:tgtEl>
                                          <p:spTgt spid="55"/>
                                        </p:tgtEl>
                                        <p:attrNameLst>
                                          <p:attrName>ppt_x</p:attrName>
                                          <p:attrName>ppt_y</p:attrName>
                                        </p:attrNameLst>
                                      </p:cBhvr>
                                      <p:rCtr x="6100" y="400"/>
                                    </p:animMotion>
                                  </p:childTnLst>
                                </p:cTn>
                              </p:par>
                              <p:par>
                                <p:cTn id="379" presetID="63" presetClass="path" presetSubtype="0" accel="50000" decel="50000" fill="hold" grpId="1" nodeType="withEffect">
                                  <p:stCondLst>
                                    <p:cond delay="0"/>
                                  </p:stCondLst>
                                  <p:childTnLst>
                                    <p:animMotion origin="layout" path="M 5.55556E-7 -4.07407E-6 L 0.16371 0.02778 " pathEditMode="relative" rAng="0" ptsTypes="AA">
                                      <p:cBhvr>
                                        <p:cTn id="380" dur="1000" fill="hold"/>
                                        <p:tgtEl>
                                          <p:spTgt spid="57"/>
                                        </p:tgtEl>
                                        <p:attrNameLst>
                                          <p:attrName>ppt_x</p:attrName>
                                          <p:attrName>ppt_y</p:attrName>
                                        </p:attrNameLst>
                                      </p:cBhvr>
                                      <p:rCtr x="8200" y="1400"/>
                                    </p:animMotion>
                                  </p:childTnLst>
                                </p:cTn>
                              </p:par>
                            </p:childTnLst>
                          </p:cTn>
                        </p:par>
                        <p:par>
                          <p:cTn id="381" fill="hold" nodeType="afterGroup">
                            <p:stCondLst>
                              <p:cond delay="1000"/>
                            </p:stCondLst>
                            <p:childTnLst>
                              <p:par>
                                <p:cTn id="382" presetID="1" presetClass="exit" presetSubtype="0" fill="hold" grpId="2" nodeType="afterEffect">
                                  <p:stCondLst>
                                    <p:cond delay="300"/>
                                  </p:stCondLst>
                                  <p:childTnLst>
                                    <p:set>
                                      <p:cBhvr>
                                        <p:cTn id="383" dur="1" fill="hold">
                                          <p:stCondLst>
                                            <p:cond delay="0"/>
                                          </p:stCondLst>
                                        </p:cTn>
                                        <p:tgtEl>
                                          <p:spTgt spid="51"/>
                                        </p:tgtEl>
                                        <p:attrNameLst>
                                          <p:attrName>style.visibility</p:attrName>
                                        </p:attrNameLst>
                                      </p:cBhvr>
                                      <p:to>
                                        <p:strVal val="hidden"/>
                                      </p:to>
                                    </p:set>
                                  </p:childTnLst>
                                </p:cTn>
                              </p:par>
                              <p:par>
                                <p:cTn id="384" presetID="1" presetClass="exit" presetSubtype="0" fill="hold" grpId="2" nodeType="withEffect">
                                  <p:stCondLst>
                                    <p:cond delay="300"/>
                                  </p:stCondLst>
                                  <p:childTnLst>
                                    <p:set>
                                      <p:cBhvr>
                                        <p:cTn id="385" dur="1" fill="hold">
                                          <p:stCondLst>
                                            <p:cond delay="0"/>
                                          </p:stCondLst>
                                        </p:cTn>
                                        <p:tgtEl>
                                          <p:spTgt spid="55"/>
                                        </p:tgtEl>
                                        <p:attrNameLst>
                                          <p:attrName>style.visibility</p:attrName>
                                        </p:attrNameLst>
                                      </p:cBhvr>
                                      <p:to>
                                        <p:strVal val="hidden"/>
                                      </p:to>
                                    </p:set>
                                  </p:childTnLst>
                                </p:cTn>
                              </p:par>
                              <p:par>
                                <p:cTn id="386" presetID="1" presetClass="exit" presetSubtype="0" fill="hold" grpId="2" nodeType="withEffect">
                                  <p:stCondLst>
                                    <p:cond delay="300"/>
                                  </p:stCondLst>
                                  <p:childTnLst>
                                    <p:set>
                                      <p:cBhvr>
                                        <p:cTn id="387" dur="1" fill="hold">
                                          <p:stCondLst>
                                            <p:cond delay="0"/>
                                          </p:stCondLst>
                                        </p:cTn>
                                        <p:tgtEl>
                                          <p:spTgt spid="57"/>
                                        </p:tgtEl>
                                        <p:attrNameLst>
                                          <p:attrName>style.visibility</p:attrName>
                                        </p:attrNameLst>
                                      </p:cBhvr>
                                      <p:to>
                                        <p:strVal val="hidden"/>
                                      </p:to>
                                    </p:set>
                                  </p:childTnLst>
                                </p:cTn>
                              </p:par>
                            </p:childTnLst>
                          </p:cTn>
                        </p:par>
                        <p:par>
                          <p:cTn id="388" fill="hold" nodeType="afterGroup">
                            <p:stCondLst>
                              <p:cond delay="1300"/>
                            </p:stCondLst>
                            <p:childTnLst>
                              <p:par>
                                <p:cTn id="389" presetID="1" presetClass="entr" presetSubtype="0" fill="hold" grpId="1" nodeType="afterEffect">
                                  <p:stCondLst>
                                    <p:cond delay="300"/>
                                  </p:stCondLst>
                                  <p:childTnLst>
                                    <p:set>
                                      <p:cBhvr>
                                        <p:cTn id="390" dur="1" fill="hold">
                                          <p:stCondLst>
                                            <p:cond delay="0"/>
                                          </p:stCondLst>
                                        </p:cTn>
                                        <p:tgtEl>
                                          <p:spTgt spid="40"/>
                                        </p:tgtEl>
                                        <p:attrNameLst>
                                          <p:attrName>style.visibility</p:attrName>
                                        </p:attrNameLst>
                                      </p:cBhvr>
                                      <p:to>
                                        <p:strVal val="visible"/>
                                      </p:to>
                                    </p:set>
                                  </p:childTnLst>
                                </p:cTn>
                              </p:par>
                              <p:par>
                                <p:cTn id="391" presetID="1" presetClass="entr" presetSubtype="0" fill="hold" grpId="1" nodeType="withEffect">
                                  <p:stCondLst>
                                    <p:cond delay="300"/>
                                  </p:stCondLst>
                                  <p:childTnLst>
                                    <p:set>
                                      <p:cBhvr>
                                        <p:cTn id="392" dur="1" fill="hold">
                                          <p:stCondLst>
                                            <p:cond delay="0"/>
                                          </p:stCondLst>
                                        </p:cTn>
                                        <p:tgtEl>
                                          <p:spTgt spid="45"/>
                                        </p:tgtEl>
                                        <p:attrNameLst>
                                          <p:attrName>style.visibility</p:attrName>
                                        </p:attrNameLst>
                                      </p:cBhvr>
                                      <p:to>
                                        <p:strVal val="visible"/>
                                      </p:to>
                                    </p:set>
                                  </p:childTnLst>
                                </p:cTn>
                              </p:par>
                              <p:par>
                                <p:cTn id="393" presetID="1" presetClass="entr" presetSubtype="0" fill="hold" grpId="1" nodeType="withEffect">
                                  <p:stCondLst>
                                    <p:cond delay="300"/>
                                  </p:stCondLst>
                                  <p:childTnLst>
                                    <p:set>
                                      <p:cBhvr>
                                        <p:cTn id="394" dur="1" fill="hold">
                                          <p:stCondLst>
                                            <p:cond delay="0"/>
                                          </p:stCondLst>
                                        </p:cTn>
                                        <p:tgtEl>
                                          <p:spTgt spid="48"/>
                                        </p:tgtEl>
                                        <p:attrNameLst>
                                          <p:attrName>style.visibility</p:attrName>
                                        </p:attrNameLst>
                                      </p:cBhvr>
                                      <p:to>
                                        <p:strVal val="visible"/>
                                      </p:to>
                                    </p:set>
                                  </p:childTnLst>
                                </p:cTn>
                              </p:par>
                            </p:childTnLst>
                          </p:cTn>
                        </p:par>
                        <p:par>
                          <p:cTn id="395" fill="hold" nodeType="afterGroup">
                            <p:stCondLst>
                              <p:cond delay="1600"/>
                            </p:stCondLst>
                            <p:childTnLst>
                              <p:par>
                                <p:cTn id="396" presetID="63" presetClass="path" presetSubtype="0" accel="50000" decel="50000" fill="hold" grpId="0" nodeType="afterEffect">
                                  <p:stCondLst>
                                    <p:cond delay="0"/>
                                  </p:stCondLst>
                                  <p:childTnLst>
                                    <p:animMotion origin="layout" path="M -0.14739 0.04977 L -3.33333E-6 0.00024 " pathEditMode="relative" rAng="0" ptsTypes="AA">
                                      <p:cBhvr>
                                        <p:cTn id="397" dur="1000" fill="hold"/>
                                        <p:tgtEl>
                                          <p:spTgt spid="40"/>
                                        </p:tgtEl>
                                        <p:attrNameLst>
                                          <p:attrName>ppt_x</p:attrName>
                                          <p:attrName>ppt_y</p:attrName>
                                        </p:attrNameLst>
                                      </p:cBhvr>
                                      <p:rCtr x="7400" y="-2500"/>
                                    </p:animMotion>
                                  </p:childTnLst>
                                </p:cTn>
                              </p:par>
                              <p:par>
                                <p:cTn id="398" presetID="63" presetClass="path" presetSubtype="0" accel="50000" decel="50000" fill="hold" grpId="0" nodeType="withEffect">
                                  <p:stCondLst>
                                    <p:cond delay="0"/>
                                  </p:stCondLst>
                                  <p:childTnLst>
                                    <p:animMotion origin="layout" path="M -0.16649 0.01458 L 0.00156 0.00162 " pathEditMode="relative" rAng="0" ptsTypes="AA">
                                      <p:cBhvr>
                                        <p:cTn id="399" dur="1000" fill="hold"/>
                                        <p:tgtEl>
                                          <p:spTgt spid="45"/>
                                        </p:tgtEl>
                                        <p:attrNameLst>
                                          <p:attrName>ppt_x</p:attrName>
                                          <p:attrName>ppt_y</p:attrName>
                                        </p:attrNameLst>
                                      </p:cBhvr>
                                      <p:rCtr x="8400" y="-600"/>
                                    </p:animMotion>
                                  </p:childTnLst>
                                </p:cTn>
                              </p:par>
                              <p:par>
                                <p:cTn id="400" presetID="63" presetClass="path" presetSubtype="0" accel="50000" decel="50000" fill="hold" grpId="0" nodeType="withEffect">
                                  <p:stCondLst>
                                    <p:cond delay="0"/>
                                  </p:stCondLst>
                                  <p:childTnLst>
                                    <p:animMotion origin="layout" path="M -0.13525 0.02639 L -0.00035 0.00115 " pathEditMode="relative" rAng="0" ptsTypes="AA">
                                      <p:cBhvr>
                                        <p:cTn id="401" dur="1000" fill="hold"/>
                                        <p:tgtEl>
                                          <p:spTgt spid="48"/>
                                        </p:tgtEl>
                                        <p:attrNameLst>
                                          <p:attrName>ppt_x</p:attrName>
                                          <p:attrName>ppt_y</p:attrName>
                                        </p:attrNameLst>
                                      </p:cBhvr>
                                      <p:rCtr x="6700" y="-1300"/>
                                    </p:animMotion>
                                  </p:childTnLst>
                                </p:cTn>
                              </p:par>
                            </p:childTnLst>
                          </p:cTn>
                        </p:par>
                      </p:childTnLst>
                    </p:cTn>
                  </p:par>
                  <p:par>
                    <p:cTn id="402" fill="hold" nodeType="clickPar">
                      <p:stCondLst>
                        <p:cond delay="indefinite"/>
                      </p:stCondLst>
                      <p:childTnLst>
                        <p:par>
                          <p:cTn id="403" fill="hold" nodeType="withGroup">
                            <p:stCondLst>
                              <p:cond delay="0"/>
                            </p:stCondLst>
                            <p:childTnLst>
                              <p:par>
                                <p:cTn id="404" presetID="63" presetClass="path" presetSubtype="0" accel="50000" decel="50000" fill="hold" grpId="1" nodeType="clickEffect">
                                  <p:stCondLst>
                                    <p:cond delay="0"/>
                                  </p:stCondLst>
                                  <p:childTnLst>
                                    <p:animMotion origin="layout" path="M -0.00382 -0.00046 L 0.12361 -0.01342 " pathEditMode="relative" rAng="0" ptsTypes="AA">
                                      <p:cBhvr>
                                        <p:cTn id="405" dur="1000" fill="hold"/>
                                        <p:tgtEl>
                                          <p:spTgt spid="52"/>
                                        </p:tgtEl>
                                        <p:attrNameLst>
                                          <p:attrName>ppt_x</p:attrName>
                                          <p:attrName>ppt_y</p:attrName>
                                        </p:attrNameLst>
                                      </p:cBhvr>
                                      <p:rCtr x="6400" y="-600"/>
                                    </p:animMotion>
                                  </p:childTnLst>
                                </p:cTn>
                              </p:par>
                              <p:par>
                                <p:cTn id="406" presetID="63" presetClass="path" presetSubtype="0" accel="50000" decel="50000" fill="hold" grpId="1" nodeType="withEffect">
                                  <p:stCondLst>
                                    <p:cond delay="0"/>
                                  </p:stCondLst>
                                  <p:childTnLst>
                                    <p:animMotion origin="layout" path="M -0.00156 0.0007 L 0.1283 -0.02523 " pathEditMode="relative" rAng="0" ptsTypes="AA">
                                      <p:cBhvr>
                                        <p:cTn id="407" dur="1000" fill="hold"/>
                                        <p:tgtEl>
                                          <p:spTgt spid="56"/>
                                        </p:tgtEl>
                                        <p:attrNameLst>
                                          <p:attrName>ppt_x</p:attrName>
                                          <p:attrName>ppt_y</p:attrName>
                                        </p:attrNameLst>
                                      </p:cBhvr>
                                      <p:rCtr x="6500" y="-1300"/>
                                    </p:animMotion>
                                  </p:childTnLst>
                                </p:cTn>
                              </p:par>
                              <p:par>
                                <p:cTn id="408" presetID="63" presetClass="path" presetSubtype="0" accel="50000" decel="50000" fill="hold" grpId="1" nodeType="withEffect">
                                  <p:stCondLst>
                                    <p:cond delay="0"/>
                                  </p:stCondLst>
                                  <p:childTnLst>
                                    <p:animMotion origin="layout" path="M 0.00278 -0.00116 L 0.14636 -0.00718 " pathEditMode="relative" rAng="0" ptsTypes="AA">
                                      <p:cBhvr>
                                        <p:cTn id="409" dur="1000" fill="hold"/>
                                        <p:tgtEl>
                                          <p:spTgt spid="58"/>
                                        </p:tgtEl>
                                        <p:attrNameLst>
                                          <p:attrName>ppt_x</p:attrName>
                                          <p:attrName>ppt_y</p:attrName>
                                        </p:attrNameLst>
                                      </p:cBhvr>
                                      <p:rCtr x="7200" y="-300"/>
                                    </p:animMotion>
                                  </p:childTnLst>
                                </p:cTn>
                              </p:par>
                            </p:childTnLst>
                          </p:cTn>
                        </p:par>
                        <p:par>
                          <p:cTn id="410" fill="hold" nodeType="afterGroup">
                            <p:stCondLst>
                              <p:cond delay="1000"/>
                            </p:stCondLst>
                            <p:childTnLst>
                              <p:par>
                                <p:cTn id="411" presetID="1" presetClass="exit" presetSubtype="0" fill="hold" grpId="2" nodeType="afterEffect">
                                  <p:stCondLst>
                                    <p:cond delay="300"/>
                                  </p:stCondLst>
                                  <p:childTnLst>
                                    <p:set>
                                      <p:cBhvr>
                                        <p:cTn id="412" dur="1" fill="hold">
                                          <p:stCondLst>
                                            <p:cond delay="0"/>
                                          </p:stCondLst>
                                        </p:cTn>
                                        <p:tgtEl>
                                          <p:spTgt spid="52"/>
                                        </p:tgtEl>
                                        <p:attrNameLst>
                                          <p:attrName>style.visibility</p:attrName>
                                        </p:attrNameLst>
                                      </p:cBhvr>
                                      <p:to>
                                        <p:strVal val="hidden"/>
                                      </p:to>
                                    </p:set>
                                  </p:childTnLst>
                                </p:cTn>
                              </p:par>
                              <p:par>
                                <p:cTn id="413" presetID="1" presetClass="exit" presetSubtype="0" fill="hold" grpId="2" nodeType="withEffect">
                                  <p:stCondLst>
                                    <p:cond delay="300"/>
                                  </p:stCondLst>
                                  <p:childTnLst>
                                    <p:set>
                                      <p:cBhvr>
                                        <p:cTn id="414" dur="1" fill="hold">
                                          <p:stCondLst>
                                            <p:cond delay="0"/>
                                          </p:stCondLst>
                                        </p:cTn>
                                        <p:tgtEl>
                                          <p:spTgt spid="56"/>
                                        </p:tgtEl>
                                        <p:attrNameLst>
                                          <p:attrName>style.visibility</p:attrName>
                                        </p:attrNameLst>
                                      </p:cBhvr>
                                      <p:to>
                                        <p:strVal val="hidden"/>
                                      </p:to>
                                    </p:set>
                                  </p:childTnLst>
                                </p:cTn>
                              </p:par>
                              <p:par>
                                <p:cTn id="415" presetID="1" presetClass="exit" presetSubtype="0" fill="hold" grpId="2" nodeType="withEffect">
                                  <p:stCondLst>
                                    <p:cond delay="300"/>
                                  </p:stCondLst>
                                  <p:childTnLst>
                                    <p:set>
                                      <p:cBhvr>
                                        <p:cTn id="416" dur="1" fill="hold">
                                          <p:stCondLst>
                                            <p:cond delay="0"/>
                                          </p:stCondLst>
                                        </p:cTn>
                                        <p:tgtEl>
                                          <p:spTgt spid="58"/>
                                        </p:tgtEl>
                                        <p:attrNameLst>
                                          <p:attrName>style.visibility</p:attrName>
                                        </p:attrNameLst>
                                      </p:cBhvr>
                                      <p:to>
                                        <p:strVal val="hidden"/>
                                      </p:to>
                                    </p:set>
                                  </p:childTnLst>
                                </p:cTn>
                              </p:par>
                            </p:childTnLst>
                          </p:cTn>
                        </p:par>
                        <p:par>
                          <p:cTn id="417" fill="hold" nodeType="afterGroup">
                            <p:stCondLst>
                              <p:cond delay="1300"/>
                            </p:stCondLst>
                            <p:childTnLst>
                              <p:par>
                                <p:cTn id="418" presetID="1" presetClass="entr" presetSubtype="0" fill="hold" grpId="0" nodeType="afterEffect">
                                  <p:stCondLst>
                                    <p:cond delay="300"/>
                                  </p:stCondLst>
                                  <p:childTnLst>
                                    <p:set>
                                      <p:cBhvr>
                                        <p:cTn id="419" dur="1" fill="hold">
                                          <p:stCondLst>
                                            <p:cond delay="0"/>
                                          </p:stCondLst>
                                        </p:cTn>
                                        <p:tgtEl>
                                          <p:spTgt spid="41"/>
                                        </p:tgtEl>
                                        <p:attrNameLst>
                                          <p:attrName>style.visibility</p:attrName>
                                        </p:attrNameLst>
                                      </p:cBhvr>
                                      <p:to>
                                        <p:strVal val="visible"/>
                                      </p:to>
                                    </p:set>
                                  </p:childTnLst>
                                </p:cTn>
                              </p:par>
                              <p:par>
                                <p:cTn id="420" presetID="1" presetClass="entr" presetSubtype="0" fill="hold" grpId="0" nodeType="withEffect">
                                  <p:stCondLst>
                                    <p:cond delay="300"/>
                                  </p:stCondLst>
                                  <p:childTnLst>
                                    <p:set>
                                      <p:cBhvr>
                                        <p:cTn id="421" dur="1" fill="hold">
                                          <p:stCondLst>
                                            <p:cond delay="0"/>
                                          </p:stCondLst>
                                        </p:cTn>
                                        <p:tgtEl>
                                          <p:spTgt spid="46"/>
                                        </p:tgtEl>
                                        <p:attrNameLst>
                                          <p:attrName>style.visibility</p:attrName>
                                        </p:attrNameLst>
                                      </p:cBhvr>
                                      <p:to>
                                        <p:strVal val="visible"/>
                                      </p:to>
                                    </p:set>
                                  </p:childTnLst>
                                </p:cTn>
                              </p:par>
                              <p:par>
                                <p:cTn id="422" presetID="1" presetClass="entr" presetSubtype="0" fill="hold" grpId="0" nodeType="withEffect">
                                  <p:stCondLst>
                                    <p:cond delay="300"/>
                                  </p:stCondLst>
                                  <p:childTnLst>
                                    <p:set>
                                      <p:cBhvr>
                                        <p:cTn id="423" dur="1" fill="hold">
                                          <p:stCondLst>
                                            <p:cond delay="0"/>
                                          </p:stCondLst>
                                        </p:cTn>
                                        <p:tgtEl>
                                          <p:spTgt spid="49"/>
                                        </p:tgtEl>
                                        <p:attrNameLst>
                                          <p:attrName>style.visibility</p:attrName>
                                        </p:attrNameLst>
                                      </p:cBhvr>
                                      <p:to>
                                        <p:strVal val="visible"/>
                                      </p:to>
                                    </p:set>
                                  </p:childTnLst>
                                </p:cTn>
                              </p:par>
                            </p:childTnLst>
                          </p:cTn>
                        </p:par>
                        <p:par>
                          <p:cTn id="424" fill="hold" nodeType="afterGroup">
                            <p:stCondLst>
                              <p:cond delay="1600"/>
                            </p:stCondLst>
                            <p:childTnLst>
                              <p:par>
                                <p:cTn id="425" presetID="63" presetClass="path" presetSubtype="0" accel="50000" decel="50000" fill="hold" grpId="1" nodeType="afterEffect">
                                  <p:stCondLst>
                                    <p:cond delay="0"/>
                                  </p:stCondLst>
                                  <p:childTnLst>
                                    <p:animMotion origin="layout" path="M -0.15816 0.01574 L 0.00035 0.00023 " pathEditMode="relative" rAng="0" ptsTypes="AA">
                                      <p:cBhvr>
                                        <p:cTn id="426" dur="1000" fill="hold"/>
                                        <p:tgtEl>
                                          <p:spTgt spid="41"/>
                                        </p:tgtEl>
                                        <p:attrNameLst>
                                          <p:attrName>ppt_x</p:attrName>
                                          <p:attrName>ppt_y</p:attrName>
                                        </p:attrNameLst>
                                      </p:cBhvr>
                                      <p:rCtr x="7900" y="-800"/>
                                    </p:animMotion>
                                  </p:childTnLst>
                                </p:cTn>
                              </p:par>
                              <p:par>
                                <p:cTn id="427" presetID="63" presetClass="path" presetSubtype="0" accel="50000" decel="50000" fill="hold" grpId="1" nodeType="withEffect">
                                  <p:stCondLst>
                                    <p:cond delay="0"/>
                                  </p:stCondLst>
                                  <p:childTnLst>
                                    <p:animMotion origin="layout" path="M -0.15746 -0.01852 L 0.00174 0.00046 " pathEditMode="relative" rAng="0" ptsTypes="AA">
                                      <p:cBhvr>
                                        <p:cTn id="428" dur="1000" fill="hold"/>
                                        <p:tgtEl>
                                          <p:spTgt spid="46"/>
                                        </p:tgtEl>
                                        <p:attrNameLst>
                                          <p:attrName>ppt_x</p:attrName>
                                          <p:attrName>ppt_y</p:attrName>
                                        </p:attrNameLst>
                                      </p:cBhvr>
                                      <p:rCtr x="8000" y="900"/>
                                    </p:animMotion>
                                  </p:childTnLst>
                                </p:cTn>
                              </p:par>
                              <p:par>
                                <p:cTn id="429" presetID="63" presetClass="path" presetSubtype="0" accel="50000" decel="50000" fill="hold" grpId="1" nodeType="withEffect">
                                  <p:stCondLst>
                                    <p:cond delay="0"/>
                                  </p:stCondLst>
                                  <p:childTnLst>
                                    <p:animMotion origin="layout" path="M -0.15261 -0.00393 L 0.00069 0.00093 " pathEditMode="relative" rAng="0" ptsTypes="AA">
                                      <p:cBhvr>
                                        <p:cTn id="430" dur="1000" fill="hold"/>
                                        <p:tgtEl>
                                          <p:spTgt spid="49"/>
                                        </p:tgtEl>
                                        <p:attrNameLst>
                                          <p:attrName>ppt_x</p:attrName>
                                          <p:attrName>ppt_y</p:attrName>
                                        </p:attrNameLst>
                                      </p:cBhvr>
                                      <p:rCtr x="7700" y="200"/>
                                    </p:animMotion>
                                  </p:childTnLst>
                                </p:cTn>
                              </p:par>
                            </p:childTnLst>
                          </p:cTn>
                        </p:par>
                      </p:childTnLst>
                    </p:cTn>
                  </p:par>
                  <p:par>
                    <p:cTn id="431" fill="hold" nodeType="clickPar">
                      <p:stCondLst>
                        <p:cond delay="indefinite"/>
                      </p:stCondLst>
                      <p:childTnLst>
                        <p:par>
                          <p:cTn id="432" fill="hold" nodeType="withGroup">
                            <p:stCondLst>
                              <p:cond delay="0"/>
                            </p:stCondLst>
                            <p:childTnLst>
                              <p:par>
                                <p:cTn id="433" presetID="63" presetClass="path" presetSubtype="0" accel="50000" decel="50000" fill="hold" grpId="1" nodeType="clickEffect">
                                  <p:stCondLst>
                                    <p:cond delay="0"/>
                                  </p:stCondLst>
                                  <p:childTnLst>
                                    <p:animMotion origin="layout" path="M 0.00278 0.00023 L 0.13976 -0.04653 " pathEditMode="relative" rAng="0" ptsTypes="AA">
                                      <p:cBhvr>
                                        <p:cTn id="434" dur="1000" fill="hold"/>
                                        <p:tgtEl>
                                          <p:spTgt spid="53"/>
                                        </p:tgtEl>
                                        <p:attrNameLst>
                                          <p:attrName>ppt_x</p:attrName>
                                          <p:attrName>ppt_y</p:attrName>
                                        </p:attrNameLst>
                                      </p:cBhvr>
                                      <p:rCtr x="6800" y="-2300"/>
                                    </p:animMotion>
                                  </p:childTnLst>
                                </p:cTn>
                              </p:par>
                              <p:par>
                                <p:cTn id="435" presetID="63" presetClass="path" presetSubtype="0" accel="50000" decel="50000" fill="hold" grpId="1" nodeType="withEffect">
                                  <p:stCondLst>
                                    <p:cond delay="0"/>
                                  </p:stCondLst>
                                  <p:childTnLst>
                                    <p:animMotion origin="layout" path="M -0.00156 0.00231 L 0.13021 -0.03912 " pathEditMode="relative" rAng="0" ptsTypes="AA">
                                      <p:cBhvr>
                                        <p:cTn id="436" dur="1000" fill="hold"/>
                                        <p:tgtEl>
                                          <p:spTgt spid="59"/>
                                        </p:tgtEl>
                                        <p:attrNameLst>
                                          <p:attrName>ppt_x</p:attrName>
                                          <p:attrName>ppt_y</p:attrName>
                                        </p:attrNameLst>
                                      </p:cBhvr>
                                      <p:rCtr x="6600" y="-2100"/>
                                    </p:animMotion>
                                  </p:childTnLst>
                                </p:cTn>
                              </p:par>
                            </p:childTnLst>
                          </p:cTn>
                        </p:par>
                        <p:par>
                          <p:cTn id="437" fill="hold" nodeType="afterGroup">
                            <p:stCondLst>
                              <p:cond delay="1000"/>
                            </p:stCondLst>
                            <p:childTnLst>
                              <p:par>
                                <p:cTn id="438" presetID="1" presetClass="exit" presetSubtype="0" fill="hold" grpId="2" nodeType="afterEffect">
                                  <p:stCondLst>
                                    <p:cond delay="300"/>
                                  </p:stCondLst>
                                  <p:childTnLst>
                                    <p:set>
                                      <p:cBhvr>
                                        <p:cTn id="439" dur="1" fill="hold">
                                          <p:stCondLst>
                                            <p:cond delay="0"/>
                                          </p:stCondLst>
                                        </p:cTn>
                                        <p:tgtEl>
                                          <p:spTgt spid="53"/>
                                        </p:tgtEl>
                                        <p:attrNameLst>
                                          <p:attrName>style.visibility</p:attrName>
                                        </p:attrNameLst>
                                      </p:cBhvr>
                                      <p:to>
                                        <p:strVal val="hidden"/>
                                      </p:to>
                                    </p:set>
                                  </p:childTnLst>
                                </p:cTn>
                              </p:par>
                              <p:par>
                                <p:cTn id="440" presetID="1" presetClass="exit" presetSubtype="0" fill="hold" grpId="2" nodeType="withEffect">
                                  <p:stCondLst>
                                    <p:cond delay="300"/>
                                  </p:stCondLst>
                                  <p:childTnLst>
                                    <p:set>
                                      <p:cBhvr>
                                        <p:cTn id="441" dur="1" fill="hold">
                                          <p:stCondLst>
                                            <p:cond delay="0"/>
                                          </p:stCondLst>
                                        </p:cTn>
                                        <p:tgtEl>
                                          <p:spTgt spid="59"/>
                                        </p:tgtEl>
                                        <p:attrNameLst>
                                          <p:attrName>style.visibility</p:attrName>
                                        </p:attrNameLst>
                                      </p:cBhvr>
                                      <p:to>
                                        <p:strVal val="hidden"/>
                                      </p:to>
                                    </p:set>
                                  </p:childTnLst>
                                </p:cTn>
                              </p:par>
                            </p:childTnLst>
                          </p:cTn>
                        </p:par>
                        <p:par>
                          <p:cTn id="442" fill="hold" nodeType="afterGroup">
                            <p:stCondLst>
                              <p:cond delay="1300"/>
                            </p:stCondLst>
                            <p:childTnLst>
                              <p:par>
                                <p:cTn id="443" presetID="1" presetClass="entr" presetSubtype="0" fill="hold" grpId="0" nodeType="afterEffect">
                                  <p:stCondLst>
                                    <p:cond delay="300"/>
                                  </p:stCondLst>
                                  <p:childTnLst>
                                    <p:set>
                                      <p:cBhvr>
                                        <p:cTn id="444" dur="1" fill="hold">
                                          <p:stCondLst>
                                            <p:cond delay="0"/>
                                          </p:stCondLst>
                                        </p:cTn>
                                        <p:tgtEl>
                                          <p:spTgt spid="42"/>
                                        </p:tgtEl>
                                        <p:attrNameLst>
                                          <p:attrName>style.visibility</p:attrName>
                                        </p:attrNameLst>
                                      </p:cBhvr>
                                      <p:to>
                                        <p:strVal val="visible"/>
                                      </p:to>
                                    </p:set>
                                  </p:childTnLst>
                                </p:cTn>
                              </p:par>
                              <p:par>
                                <p:cTn id="445" presetID="1" presetClass="entr" presetSubtype="0" fill="hold" grpId="0" nodeType="withEffect">
                                  <p:stCondLst>
                                    <p:cond delay="300"/>
                                  </p:stCondLst>
                                  <p:childTnLst>
                                    <p:set>
                                      <p:cBhvr>
                                        <p:cTn id="446" dur="1" fill="hold">
                                          <p:stCondLst>
                                            <p:cond delay="0"/>
                                          </p:stCondLst>
                                        </p:cTn>
                                        <p:tgtEl>
                                          <p:spTgt spid="50"/>
                                        </p:tgtEl>
                                        <p:attrNameLst>
                                          <p:attrName>style.visibility</p:attrName>
                                        </p:attrNameLst>
                                      </p:cBhvr>
                                      <p:to>
                                        <p:strVal val="visible"/>
                                      </p:to>
                                    </p:set>
                                  </p:childTnLst>
                                </p:cTn>
                              </p:par>
                            </p:childTnLst>
                          </p:cTn>
                        </p:par>
                        <p:par>
                          <p:cTn id="447" fill="hold" nodeType="afterGroup">
                            <p:stCondLst>
                              <p:cond delay="1600"/>
                            </p:stCondLst>
                            <p:childTnLst>
                              <p:par>
                                <p:cTn id="448" presetID="63" presetClass="path" presetSubtype="0" accel="50000" decel="50000" fill="hold" grpId="1" nodeType="afterEffect">
                                  <p:stCondLst>
                                    <p:cond delay="0"/>
                                  </p:stCondLst>
                                  <p:childTnLst>
                                    <p:animMotion origin="layout" path="M -0.13455 -0.02107 L -1.66667E-6 0.00069 " pathEditMode="relative" rAng="0" ptsTypes="AA">
                                      <p:cBhvr>
                                        <p:cTn id="449" dur="1000" fill="hold"/>
                                        <p:tgtEl>
                                          <p:spTgt spid="42"/>
                                        </p:tgtEl>
                                        <p:attrNameLst>
                                          <p:attrName>ppt_x</p:attrName>
                                          <p:attrName>ppt_y</p:attrName>
                                        </p:attrNameLst>
                                      </p:cBhvr>
                                      <p:rCtr x="6700" y="1100"/>
                                    </p:animMotion>
                                  </p:childTnLst>
                                </p:cTn>
                              </p:par>
                              <p:par>
                                <p:cTn id="450" presetID="63" presetClass="path" presetSubtype="0" accel="50000" decel="50000" fill="hold" grpId="1" nodeType="withEffect">
                                  <p:stCondLst>
                                    <p:cond delay="0"/>
                                  </p:stCondLst>
                                  <p:childTnLst>
                                    <p:animMotion origin="layout" path="M -0.14115 -0.04051 L 0.00052 0.00116 " pathEditMode="relative" rAng="0" ptsTypes="AA">
                                      <p:cBhvr>
                                        <p:cTn id="451" dur="1000" fill="hold"/>
                                        <p:tgtEl>
                                          <p:spTgt spid="50"/>
                                        </p:tgtEl>
                                        <p:attrNameLst>
                                          <p:attrName>ppt_x</p:attrName>
                                          <p:attrName>ppt_y</p:attrName>
                                        </p:attrNameLst>
                                      </p:cBhvr>
                                      <p:rCtr x="7100" y="2100"/>
                                    </p:animMotion>
                                  </p:childTnLst>
                                </p:cTn>
                              </p:par>
                            </p:childTnLst>
                          </p:cTn>
                        </p:par>
                      </p:childTnLst>
                    </p:cTn>
                  </p:par>
                  <p:par>
                    <p:cTn id="452" fill="hold" nodeType="clickPar">
                      <p:stCondLst>
                        <p:cond delay="indefinite"/>
                      </p:stCondLst>
                      <p:childTnLst>
                        <p:par>
                          <p:cTn id="453" fill="hold" nodeType="withGroup">
                            <p:stCondLst>
                              <p:cond delay="0"/>
                            </p:stCondLst>
                            <p:childTnLst>
                              <p:par>
                                <p:cTn id="454" presetID="63" presetClass="path" presetSubtype="0" accel="50000" decel="50000" fill="hold" grpId="1" nodeType="clickEffect">
                                  <p:stCondLst>
                                    <p:cond delay="0"/>
                                  </p:stCondLst>
                                  <p:childTnLst>
                                    <p:animMotion origin="layout" path="M 0.00104 -0.00115 L 0.12882 -0.08356 " pathEditMode="relative" rAng="0" ptsTypes="AA">
                                      <p:cBhvr>
                                        <p:cTn id="455" dur="1000" fill="hold"/>
                                        <p:tgtEl>
                                          <p:spTgt spid="54"/>
                                        </p:tgtEl>
                                        <p:attrNameLst>
                                          <p:attrName>ppt_x</p:attrName>
                                          <p:attrName>ppt_y</p:attrName>
                                        </p:attrNameLst>
                                      </p:cBhvr>
                                      <p:rCtr x="6400" y="-4100"/>
                                    </p:animMotion>
                                  </p:childTnLst>
                                </p:cTn>
                              </p:par>
                            </p:childTnLst>
                          </p:cTn>
                        </p:par>
                        <p:par>
                          <p:cTn id="456" fill="hold" nodeType="afterGroup">
                            <p:stCondLst>
                              <p:cond delay="1000"/>
                            </p:stCondLst>
                            <p:childTnLst>
                              <p:par>
                                <p:cTn id="457" presetID="1" presetClass="exit" presetSubtype="0" fill="hold" grpId="2" nodeType="afterEffect">
                                  <p:stCondLst>
                                    <p:cond delay="300"/>
                                  </p:stCondLst>
                                  <p:childTnLst>
                                    <p:set>
                                      <p:cBhvr>
                                        <p:cTn id="458" dur="1" fill="hold">
                                          <p:stCondLst>
                                            <p:cond delay="0"/>
                                          </p:stCondLst>
                                        </p:cTn>
                                        <p:tgtEl>
                                          <p:spTgt spid="54"/>
                                        </p:tgtEl>
                                        <p:attrNameLst>
                                          <p:attrName>style.visibility</p:attrName>
                                        </p:attrNameLst>
                                      </p:cBhvr>
                                      <p:to>
                                        <p:strVal val="hidden"/>
                                      </p:to>
                                    </p:set>
                                  </p:childTnLst>
                                </p:cTn>
                              </p:par>
                            </p:childTnLst>
                          </p:cTn>
                        </p:par>
                        <p:par>
                          <p:cTn id="459" fill="hold" nodeType="afterGroup">
                            <p:stCondLst>
                              <p:cond delay="1300"/>
                            </p:stCondLst>
                            <p:childTnLst>
                              <p:par>
                                <p:cTn id="460" presetID="1" presetClass="entr" presetSubtype="0" fill="hold" grpId="0" nodeType="afterEffect">
                                  <p:stCondLst>
                                    <p:cond delay="300"/>
                                  </p:stCondLst>
                                  <p:childTnLst>
                                    <p:set>
                                      <p:cBhvr>
                                        <p:cTn id="461" dur="1" fill="hold">
                                          <p:stCondLst>
                                            <p:cond delay="0"/>
                                          </p:stCondLst>
                                        </p:cTn>
                                        <p:tgtEl>
                                          <p:spTgt spid="43"/>
                                        </p:tgtEl>
                                        <p:attrNameLst>
                                          <p:attrName>style.visibility</p:attrName>
                                        </p:attrNameLst>
                                      </p:cBhvr>
                                      <p:to>
                                        <p:strVal val="visible"/>
                                      </p:to>
                                    </p:set>
                                  </p:childTnLst>
                                </p:cTn>
                              </p:par>
                            </p:childTnLst>
                          </p:cTn>
                        </p:par>
                        <p:par>
                          <p:cTn id="462" fill="hold" nodeType="afterGroup">
                            <p:stCondLst>
                              <p:cond delay="1600"/>
                            </p:stCondLst>
                            <p:childTnLst>
                              <p:par>
                                <p:cTn id="463" presetID="63" presetClass="path" presetSubtype="0" accel="50000" decel="50000" fill="hold" grpId="1" nodeType="afterEffect">
                                  <p:stCondLst>
                                    <p:cond delay="0"/>
                                  </p:stCondLst>
                                  <p:childTnLst>
                                    <p:animMotion origin="layout" path="M -0.14184 -0.05324 L 0.00018 0.00139 " pathEditMode="relative" rAng="0" ptsTypes="AA">
                                      <p:cBhvr>
                                        <p:cTn id="464" dur="1000" fill="hold"/>
                                        <p:tgtEl>
                                          <p:spTgt spid="43"/>
                                        </p:tgtEl>
                                        <p:attrNameLst>
                                          <p:attrName>ppt_x</p:attrName>
                                          <p:attrName>ppt_y</p:attrName>
                                        </p:attrNameLst>
                                      </p:cBhvr>
                                      <p:rCtr x="7100" y="2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4" grpId="3"/>
      <p:bldP spid="15" grpId="0"/>
      <p:bldP spid="15" grpId="1"/>
      <p:bldP spid="15" grpId="2"/>
      <p:bldP spid="15" grpId="3"/>
      <p:bldP spid="16" grpId="0"/>
      <p:bldP spid="16" grpId="1"/>
      <p:bldP spid="16" grpId="2"/>
      <p:bldP spid="16" grpId="3"/>
      <p:bldP spid="17" grpId="0"/>
      <p:bldP spid="17" grpId="1"/>
      <p:bldP spid="17" grpId="2"/>
      <p:bldP spid="17" grpId="3"/>
      <p:bldP spid="18" grpId="0"/>
      <p:bldP spid="18" grpId="1"/>
      <p:bldP spid="18" grpId="2"/>
      <p:bldP spid="18" grpId="3"/>
      <p:bldP spid="19" grpId="0"/>
      <p:bldP spid="19" grpId="1"/>
      <p:bldP spid="19" grpId="2"/>
      <p:bldP spid="19" grpId="3"/>
      <p:bldP spid="20" grpId="0"/>
      <p:bldP spid="20" grpId="1"/>
      <p:bldP spid="20" grpId="2"/>
      <p:bldP spid="20" grpId="3"/>
      <p:bldP spid="21" grpId="0"/>
      <p:bldP spid="21" grpId="1"/>
      <p:bldP spid="21" grpId="2"/>
      <p:bldP spid="21" grpId="3"/>
      <p:bldP spid="22" grpId="0"/>
      <p:bldP spid="22" grpId="1"/>
      <p:bldP spid="22" grpId="2"/>
      <p:bldP spid="22" grpId="3"/>
      <p:bldP spid="22" grpId="4"/>
      <p:bldP spid="22" grpId="5"/>
      <p:bldP spid="23" grpId="0"/>
      <p:bldP spid="23" grpId="1"/>
      <p:bldP spid="23" grpId="2"/>
      <p:bldP spid="23" grpId="3"/>
      <p:bldP spid="23" grpId="4"/>
      <p:bldP spid="23" grpId="5"/>
      <p:bldP spid="24" grpId="0"/>
      <p:bldP spid="24" grpId="1"/>
      <p:bldP spid="24" grpId="2"/>
      <p:bldP spid="24" grpId="3"/>
      <p:bldP spid="24" grpId="4"/>
      <p:bldP spid="24" grpId="5"/>
      <p:bldP spid="25" grpId="0"/>
      <p:bldP spid="25" grpId="1"/>
      <p:bldP spid="25" grpId="2"/>
      <p:bldP spid="25" grpId="3"/>
      <p:bldP spid="25" grpId="4"/>
      <p:bldP spid="25" grpId="5"/>
      <p:bldP spid="26" grpId="0"/>
      <p:bldP spid="26" grpId="1"/>
      <p:bldP spid="26" grpId="2"/>
      <p:bldP spid="26" grpId="3"/>
      <p:bldP spid="26" grpId="4"/>
      <p:bldP spid="26" grpId="5"/>
      <p:bldP spid="27" grpId="0"/>
      <p:bldP spid="27" grpId="1"/>
      <p:bldP spid="27" grpId="2"/>
      <p:bldP spid="27" grpId="3"/>
      <p:bldP spid="27" grpId="4"/>
      <p:bldP spid="27" grpId="5"/>
      <p:bldP spid="28" grpId="0"/>
      <p:bldP spid="28" grpId="1"/>
      <p:bldP spid="28" grpId="2"/>
      <p:bldP spid="28" grpId="3"/>
      <p:bldP spid="28" grpId="4"/>
      <p:bldP spid="28" grpId="5"/>
      <p:bldP spid="29" grpId="0"/>
      <p:bldP spid="29" grpId="1"/>
      <p:bldP spid="29" grpId="2"/>
      <p:bldP spid="29" grpId="3"/>
      <p:bldP spid="29" grpId="4"/>
      <p:bldP spid="29" grpId="5"/>
      <p:bldP spid="30" grpId="0"/>
      <p:bldP spid="30" grpId="1"/>
      <p:bldP spid="30" grpId="2"/>
      <p:bldP spid="30" grpId="3"/>
      <p:bldP spid="30" grpId="4"/>
      <p:bldP spid="30" grpId="5"/>
      <p:bldP spid="31" grpId="0"/>
      <p:bldP spid="31" grpId="1"/>
      <p:bldP spid="31" grpId="2"/>
      <p:bldP spid="31" grpId="3"/>
      <p:bldP spid="31" grpId="4"/>
      <p:bldP spid="31" grpId="5"/>
      <p:bldP spid="32" grpId="0"/>
      <p:bldP spid="32" grpId="1"/>
      <p:bldP spid="32" grpId="2"/>
      <p:bldP spid="32" grpId="3"/>
      <p:bldP spid="32" grpId="4"/>
      <p:bldP spid="32" grpId="5"/>
      <p:bldP spid="33" grpId="0"/>
      <p:bldP spid="33" grpId="1"/>
      <p:bldP spid="33" grpId="2"/>
      <p:bldP spid="33" grpId="3"/>
      <p:bldP spid="33" grpId="4"/>
      <p:bldP spid="33" grpId="5"/>
      <p:bldP spid="34" grpId="0"/>
      <p:bldP spid="34" grpId="1"/>
      <p:bldP spid="34" grpId="2"/>
      <p:bldP spid="34" grpId="3"/>
      <p:bldP spid="34" grpId="4"/>
      <p:bldP spid="34" grpId="5"/>
      <p:bldP spid="35" grpId="0"/>
      <p:bldP spid="35" grpId="1"/>
      <p:bldP spid="35" grpId="2"/>
      <p:bldP spid="35" grpId="3"/>
      <p:bldP spid="35" grpId="4"/>
      <p:bldP spid="35" grpId="5"/>
      <p:bldP spid="36" grpId="0"/>
      <p:bldP spid="36" grpId="1"/>
      <p:bldP spid="36" grpId="2"/>
      <p:bldP spid="36" grpId="3"/>
      <p:bldP spid="36" grpId="4"/>
      <p:bldP spid="36" grpId="5"/>
      <p:bldP spid="37" grpId="0"/>
      <p:bldP spid="37" grpId="1"/>
      <p:bldP spid="37" grpId="2"/>
      <p:bldP spid="37" grpId="3"/>
      <p:bldP spid="37" grpId="4"/>
      <p:bldP spid="37" grpId="5"/>
      <p:bldP spid="37" grpId="6"/>
      <p:bldP spid="38" grpId="0"/>
      <p:bldP spid="38" grpId="1"/>
      <p:bldP spid="38" grpId="2"/>
      <p:bldP spid="38" grpId="3"/>
      <p:bldP spid="38" grpId="4"/>
      <p:bldP spid="38" grpId="5"/>
      <p:bldP spid="39" grpId="0"/>
      <p:bldP spid="39" grpId="1"/>
      <p:bldP spid="39" grpId="2"/>
      <p:bldP spid="39" grpId="3"/>
      <p:bldP spid="39" grpId="4"/>
      <p:bldP spid="39" grpId="5"/>
      <p:bldP spid="40" grpId="0"/>
      <p:bldP spid="40" grpId="1"/>
      <p:bldP spid="41" grpId="0"/>
      <p:bldP spid="41" grpId="1"/>
      <p:bldP spid="42" grpId="0"/>
      <p:bldP spid="42" grpId="1"/>
      <p:bldP spid="43" grpId="0"/>
      <p:bldP spid="43" grpId="1"/>
      <p:bldP spid="45" grpId="0"/>
      <p:bldP spid="45" grpId="1"/>
      <p:bldP spid="46" grpId="0"/>
      <p:bldP spid="46" grpId="1"/>
      <p:bldP spid="48" grpId="0"/>
      <p:bldP spid="48" grpId="1"/>
      <p:bldP spid="49" grpId="0"/>
      <p:bldP spid="49" grpId="1"/>
      <p:bldP spid="50" grpId="0"/>
      <p:bldP spid="50" grpId="1"/>
      <p:bldP spid="51" grpId="0"/>
      <p:bldP spid="51" grpId="1"/>
      <p:bldP spid="51" grpId="2"/>
      <p:bldP spid="52" grpId="0"/>
      <p:bldP spid="52" grpId="1"/>
      <p:bldP spid="52" grpId="2"/>
      <p:bldP spid="53" grpId="0"/>
      <p:bldP spid="53" grpId="1"/>
      <p:bldP spid="53" grpId="2"/>
      <p:bldP spid="54" grpId="0"/>
      <p:bldP spid="54" grpId="1"/>
      <p:bldP spid="54" grpId="2"/>
      <p:bldP spid="55" grpId="0"/>
      <p:bldP spid="55" grpId="1"/>
      <p:bldP spid="55" grpId="2"/>
      <p:bldP spid="56" grpId="0"/>
      <p:bldP spid="56" grpId="1"/>
      <p:bldP spid="56" grpId="2"/>
      <p:bldP spid="57" grpId="0"/>
      <p:bldP spid="57" grpId="1"/>
      <p:bldP spid="57" grpId="2"/>
      <p:bldP spid="58" grpId="0"/>
      <p:bldP spid="58" grpId="1"/>
      <p:bldP spid="58" grpId="2"/>
      <p:bldP spid="59" grpId="0"/>
      <p:bldP spid="59" grpId="1"/>
      <p:bldP spid="59" grpId="2"/>
      <p:bldP spid="60" grpId="0"/>
      <p:bldP spid="63" grpId="0"/>
      <p:bldP spid="64" grpId="0"/>
      <p:bldP spid="65" grpId="0"/>
      <p:bldP spid="66" grpId="0"/>
      <p:bldP spid="87" grpId="0"/>
      <p:bldP spid="87" grpId="1"/>
      <p:bldP spid="100" grpId="0" animBg="1"/>
      <p:bldP spid="10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a:extLst>
              <a:ext uri="{FF2B5EF4-FFF2-40B4-BE49-F238E27FC236}">
                <a16:creationId xmlns:a16="http://schemas.microsoft.com/office/drawing/2014/main" id="{E51F847E-74F2-4067-9C1E-9E28ADE7515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65B4F8B2-299D-444C-A013-DF265C6FF11F}" type="datetime1">
              <a:rPr lang="zh-CN" altLang="en-US"/>
              <a:pPr/>
              <a:t>2022/10/11</a:t>
            </a:fld>
            <a:endParaRPr lang="en-US" altLang="zh-CN"/>
          </a:p>
        </p:txBody>
      </p:sp>
      <p:sp>
        <p:nvSpPr>
          <p:cNvPr id="55299" name="灯片编号占位符 4">
            <a:extLst>
              <a:ext uri="{FF2B5EF4-FFF2-40B4-BE49-F238E27FC236}">
                <a16:creationId xmlns:a16="http://schemas.microsoft.com/office/drawing/2014/main" id="{7E70D568-A131-4C3C-AB83-94E275FC7AA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4A7BECFB-3145-4F8F-B54C-49C115987AF6}" type="slidenum">
              <a:rPr lang="en-US" altLang="zh-CN"/>
              <a:pPr/>
              <a:t>17</a:t>
            </a:fld>
            <a:endParaRPr lang="en-US" altLang="zh-CN"/>
          </a:p>
        </p:txBody>
      </p:sp>
      <p:sp>
        <p:nvSpPr>
          <p:cNvPr id="55300" name="Rectangle 2">
            <a:extLst>
              <a:ext uri="{FF2B5EF4-FFF2-40B4-BE49-F238E27FC236}">
                <a16:creationId xmlns:a16="http://schemas.microsoft.com/office/drawing/2014/main" id="{F2E2BE95-EC88-46D1-8228-0AD5DC57BBE0}"/>
              </a:ext>
            </a:extLst>
          </p:cNvPr>
          <p:cNvSpPr>
            <a:spLocks noGrp="1" noChangeArrowheads="1"/>
          </p:cNvSpPr>
          <p:nvPr>
            <p:ph type="title"/>
          </p:nvPr>
        </p:nvSpPr>
        <p:spPr>
          <a:xfrm>
            <a:off x="838200" y="191920"/>
            <a:ext cx="10515600" cy="1009651"/>
          </a:xfrm>
        </p:spPr>
        <p:txBody>
          <a:bodyPr/>
          <a:lstStyle/>
          <a:p>
            <a:r>
              <a:rPr lang="fi-FI" altLang="zh-CN" dirty="0"/>
              <a:t>MapReduce: A Diagram</a:t>
            </a:r>
            <a:endParaRPr lang="en-US" altLang="zh-CN" dirty="0"/>
          </a:p>
        </p:txBody>
      </p:sp>
      <p:pic>
        <p:nvPicPr>
          <p:cNvPr id="55302" name="Picture 4">
            <a:extLst>
              <a:ext uri="{FF2B5EF4-FFF2-40B4-BE49-F238E27FC236}">
                <a16:creationId xmlns:a16="http://schemas.microsoft.com/office/drawing/2014/main" id="{880C80C1-116F-426F-B2FB-2141B6D62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3" y="1125538"/>
            <a:ext cx="8640762" cy="531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a:extLst>
              <a:ext uri="{FF2B5EF4-FFF2-40B4-BE49-F238E27FC236}">
                <a16:creationId xmlns:a16="http://schemas.microsoft.com/office/drawing/2014/main" id="{5BD3543B-5D69-41D9-85CC-CD48107894C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33A3A716-9EC1-4074-85C7-186300FE4193}" type="datetime1">
              <a:rPr lang="zh-CN" altLang="en-US"/>
              <a:pPr/>
              <a:t>2022/10/11</a:t>
            </a:fld>
            <a:endParaRPr lang="en-US" altLang="zh-CN"/>
          </a:p>
        </p:txBody>
      </p:sp>
      <p:sp>
        <p:nvSpPr>
          <p:cNvPr id="56323" name="灯片编号占位符 4">
            <a:extLst>
              <a:ext uri="{FF2B5EF4-FFF2-40B4-BE49-F238E27FC236}">
                <a16:creationId xmlns:a16="http://schemas.microsoft.com/office/drawing/2014/main" id="{B50A2879-2CB8-49E8-A097-F0E366C56F6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4622B69C-FCE3-49A6-A215-7C78D39E71DA}" type="slidenum">
              <a:rPr lang="en-US" altLang="zh-CN"/>
              <a:pPr/>
              <a:t>18</a:t>
            </a:fld>
            <a:endParaRPr lang="en-US" altLang="zh-CN"/>
          </a:p>
        </p:txBody>
      </p:sp>
      <p:sp>
        <p:nvSpPr>
          <p:cNvPr id="56324" name="Rectangle 2">
            <a:extLst>
              <a:ext uri="{FF2B5EF4-FFF2-40B4-BE49-F238E27FC236}">
                <a16:creationId xmlns:a16="http://schemas.microsoft.com/office/drawing/2014/main" id="{9EF930D0-AED1-4E70-9A39-C3B5ABD0DD3E}"/>
              </a:ext>
            </a:extLst>
          </p:cNvPr>
          <p:cNvSpPr>
            <a:spLocks noGrp="1" noChangeArrowheads="1"/>
          </p:cNvSpPr>
          <p:nvPr>
            <p:ph type="title"/>
          </p:nvPr>
        </p:nvSpPr>
        <p:spPr/>
        <p:txBody>
          <a:bodyPr/>
          <a:lstStyle/>
          <a:p>
            <a:r>
              <a:rPr lang="fi-FI" altLang="zh-CN"/>
              <a:t>MapReduce: In Parallel</a:t>
            </a:r>
            <a:endParaRPr lang="en-US" altLang="zh-CN"/>
          </a:p>
        </p:txBody>
      </p:sp>
      <p:pic>
        <p:nvPicPr>
          <p:cNvPr id="56326" name="Picture 4">
            <a:extLst>
              <a:ext uri="{FF2B5EF4-FFF2-40B4-BE49-F238E27FC236}">
                <a16:creationId xmlns:a16="http://schemas.microsoft.com/office/drawing/2014/main" id="{401C07DF-0227-41A2-807A-7A236E2C9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196976"/>
            <a:ext cx="7708900" cy="509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a:extLst>
              <a:ext uri="{FF2B5EF4-FFF2-40B4-BE49-F238E27FC236}">
                <a16:creationId xmlns:a16="http://schemas.microsoft.com/office/drawing/2014/main" id="{F694B622-464F-4C92-87D5-81F866C12A4F}"/>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AF472DBD-F6F3-4B8C-A891-2AE1773ECBFB}" type="datetime1">
              <a:rPr lang="zh-CN" altLang="en-US"/>
              <a:pPr/>
              <a:t>2022/10/11</a:t>
            </a:fld>
            <a:endParaRPr lang="en-US" altLang="zh-CN"/>
          </a:p>
        </p:txBody>
      </p:sp>
      <p:sp>
        <p:nvSpPr>
          <p:cNvPr id="51203" name="灯片编号占位符 4">
            <a:extLst>
              <a:ext uri="{FF2B5EF4-FFF2-40B4-BE49-F238E27FC236}">
                <a16:creationId xmlns:a16="http://schemas.microsoft.com/office/drawing/2014/main" id="{A9A5956A-78E7-4AB2-99C3-581B641CEF5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D90288F7-46AF-4C92-A973-AC2EF725FED4}" type="slidenum">
              <a:rPr lang="en-US" altLang="zh-CN"/>
              <a:pPr/>
              <a:t>19</a:t>
            </a:fld>
            <a:endParaRPr lang="en-US" altLang="zh-CN"/>
          </a:p>
        </p:txBody>
      </p:sp>
      <p:sp>
        <p:nvSpPr>
          <p:cNvPr id="51204" name="Rectangle 2">
            <a:extLst>
              <a:ext uri="{FF2B5EF4-FFF2-40B4-BE49-F238E27FC236}">
                <a16:creationId xmlns:a16="http://schemas.microsoft.com/office/drawing/2014/main" id="{D56D846E-C53C-4149-8ED0-F59695B53AF5}"/>
              </a:ext>
            </a:extLst>
          </p:cNvPr>
          <p:cNvSpPr>
            <a:spLocks noGrp="1" noChangeArrowheads="1"/>
          </p:cNvSpPr>
          <p:nvPr>
            <p:ph type="title"/>
          </p:nvPr>
        </p:nvSpPr>
        <p:spPr/>
        <p:txBody>
          <a:bodyPr/>
          <a:lstStyle/>
          <a:p>
            <a:r>
              <a:rPr lang="fi-FI" altLang="zh-CN"/>
              <a:t>Steps of MapReduce</a:t>
            </a:r>
            <a:endParaRPr lang="en-US" altLang="zh-CN"/>
          </a:p>
        </p:txBody>
      </p:sp>
      <p:sp>
        <p:nvSpPr>
          <p:cNvPr id="51205" name="Rectangle 3">
            <a:extLst>
              <a:ext uri="{FF2B5EF4-FFF2-40B4-BE49-F238E27FC236}">
                <a16:creationId xmlns:a16="http://schemas.microsoft.com/office/drawing/2014/main" id="{09C76377-5D86-4E7E-8AA0-B6945C1D2B07}"/>
              </a:ext>
            </a:extLst>
          </p:cNvPr>
          <p:cNvSpPr>
            <a:spLocks noGrp="1" noChangeArrowheads="1"/>
          </p:cNvSpPr>
          <p:nvPr>
            <p:ph type="body" idx="1"/>
          </p:nvPr>
        </p:nvSpPr>
        <p:spPr/>
        <p:txBody>
          <a:bodyPr/>
          <a:lstStyle/>
          <a:p>
            <a:pPr>
              <a:buFont typeface="Wingdings" panose="05000000000000000000" pitchFamily="2" charset="2"/>
              <a:buNone/>
            </a:pPr>
            <a:r>
              <a:rPr lang="en-US" altLang="zh-CN" b="1"/>
              <a:t>3 steps of MapReduce </a:t>
            </a:r>
          </a:p>
          <a:p>
            <a:r>
              <a:rPr lang="en-US" altLang="zh-CN"/>
              <a:t>Sequentially read a lot of data </a:t>
            </a:r>
          </a:p>
          <a:p>
            <a:pPr lvl="1"/>
            <a:r>
              <a:rPr lang="en-US" altLang="zh-CN" b="1"/>
              <a:t>Map: </a:t>
            </a:r>
            <a:r>
              <a:rPr lang="en-US" altLang="zh-CN"/>
              <a:t>Extract something you care about </a:t>
            </a:r>
          </a:p>
          <a:p>
            <a:pPr lvl="1"/>
            <a:r>
              <a:rPr lang="en-US" altLang="zh-CN" b="1"/>
              <a:t>Group by key: </a:t>
            </a:r>
            <a:r>
              <a:rPr lang="en-US" altLang="zh-CN"/>
              <a:t>Sort and shuffle </a:t>
            </a:r>
          </a:p>
          <a:p>
            <a:pPr lvl="1"/>
            <a:r>
              <a:rPr lang="en-US" altLang="zh-CN" b="1"/>
              <a:t>Reduce: </a:t>
            </a:r>
            <a:r>
              <a:rPr lang="en-US" altLang="zh-CN"/>
              <a:t>Aggregate, summarize, filter or transform</a:t>
            </a:r>
          </a:p>
          <a:p>
            <a:r>
              <a:rPr lang="en-US" altLang="zh-CN"/>
              <a:t>Output the result </a:t>
            </a:r>
          </a:p>
          <a:p>
            <a:endParaRPr lang="en-US" altLang="zh-CN"/>
          </a:p>
          <a:p>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dirty="0"/>
              <a:t>Map-Reduce Programming </a:t>
            </a:r>
          </a:p>
          <a:p>
            <a:r>
              <a:rPr lang="en-US" dirty="0"/>
              <a:t>Exercises</a:t>
            </a:r>
          </a:p>
          <a:p>
            <a:r>
              <a:rPr lang="en-US" dirty="0"/>
              <a:t>Mappers &amp; Reducers</a:t>
            </a:r>
          </a:p>
          <a:p>
            <a:r>
              <a:rPr lang="en-US" dirty="0"/>
              <a:t>Hadoop combiners</a:t>
            </a:r>
          </a:p>
          <a:p>
            <a:r>
              <a:rPr lang="en-US" dirty="0"/>
              <a:t>Hadoop </a:t>
            </a:r>
            <a:r>
              <a:rPr lang="en-US" dirty="0" err="1"/>
              <a:t>partitioners</a:t>
            </a:r>
            <a:endParaRPr lang="en-US" dirty="0"/>
          </a:p>
          <a:p>
            <a:endParaRPr lang="en-US" dirty="0"/>
          </a:p>
        </p:txBody>
      </p:sp>
    </p:spTree>
    <p:extLst>
      <p:ext uri="{BB962C8B-B14F-4D97-AF65-F5344CB8AC3E}">
        <p14:creationId xmlns:p14="http://schemas.microsoft.com/office/powerpoint/2010/main" val="1484585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MapReduce Examples #example1</a:t>
            </a:r>
            <a:endParaRPr lang="en-US" dirty="0"/>
          </a:p>
        </p:txBody>
      </p:sp>
      <p:sp>
        <p:nvSpPr>
          <p:cNvPr id="3" name="Content Placeholder 2"/>
          <p:cNvSpPr>
            <a:spLocks noGrp="1"/>
          </p:cNvSpPr>
          <p:nvPr>
            <p:ph idx="1"/>
          </p:nvPr>
        </p:nvSpPr>
        <p:spPr/>
        <p:txBody>
          <a:bodyPr>
            <a:normAutofit lnSpcReduction="10000"/>
          </a:bodyPr>
          <a:lstStyle/>
          <a:p>
            <a:r>
              <a:rPr lang="en-US" dirty="0"/>
              <a:t>word count using MapReduce</a:t>
            </a:r>
          </a:p>
          <a:p>
            <a:r>
              <a:rPr lang="en-US" b="1" dirty="0"/>
              <a:t>map(</a:t>
            </a:r>
            <a:r>
              <a:rPr lang="en-US" b="1" dirty="0" err="1"/>
              <a:t>keyin</a:t>
            </a:r>
            <a:r>
              <a:rPr lang="en-US" b="1" dirty="0"/>
              <a:t>, </a:t>
            </a:r>
            <a:r>
              <a:rPr lang="en-US" b="1" dirty="0" err="1"/>
              <a:t>valuein,keyout,valueout</a:t>
            </a:r>
            <a:r>
              <a:rPr lang="en-US" b="1" dirty="0"/>
              <a:t>):</a:t>
            </a:r>
          </a:p>
          <a:p>
            <a:pPr marL="457200" lvl="1" indent="0">
              <a:buNone/>
            </a:pPr>
            <a:r>
              <a:rPr lang="en-US" dirty="0"/>
              <a:t>// key: document name; value: text of document</a:t>
            </a:r>
          </a:p>
          <a:p>
            <a:pPr marL="457200" lvl="1" indent="0">
              <a:buNone/>
            </a:pPr>
            <a:r>
              <a:rPr lang="en-US" dirty="0"/>
              <a:t>for each word w in value:</a:t>
            </a:r>
          </a:p>
          <a:p>
            <a:pPr marL="457200" lvl="1" indent="0">
              <a:buNone/>
            </a:pPr>
            <a:r>
              <a:rPr lang="en-US" dirty="0"/>
              <a:t>emit(w, 1)</a:t>
            </a:r>
          </a:p>
          <a:p>
            <a:r>
              <a:rPr lang="en-US" b="1" dirty="0"/>
              <a:t>reduce(</a:t>
            </a:r>
            <a:r>
              <a:rPr lang="en-US" b="1" dirty="0" err="1"/>
              <a:t>keyin</a:t>
            </a:r>
            <a:r>
              <a:rPr lang="en-US" b="1" dirty="0"/>
              <a:t>, values):</a:t>
            </a:r>
          </a:p>
          <a:p>
            <a:pPr marL="457200" lvl="1" indent="0">
              <a:buNone/>
            </a:pPr>
            <a:r>
              <a:rPr lang="en-US" dirty="0"/>
              <a:t>// key: a word; values: an iterator over counts</a:t>
            </a:r>
          </a:p>
          <a:p>
            <a:pPr marL="457200" lvl="1" indent="0">
              <a:buNone/>
            </a:pPr>
            <a:r>
              <a:rPr lang="en-US" dirty="0"/>
              <a:t>result = 0</a:t>
            </a:r>
          </a:p>
          <a:p>
            <a:pPr marL="457200" lvl="1" indent="0">
              <a:buNone/>
            </a:pPr>
            <a:r>
              <a:rPr lang="en-US" dirty="0"/>
              <a:t>for each count v in values:</a:t>
            </a:r>
          </a:p>
          <a:p>
            <a:pPr marL="457200" lvl="1" indent="0">
              <a:buNone/>
            </a:pPr>
            <a:r>
              <a:rPr lang="en-US" dirty="0"/>
              <a:t>result += v</a:t>
            </a:r>
          </a:p>
          <a:p>
            <a:pPr marL="457200" lvl="1" indent="0">
              <a:buNone/>
            </a:pPr>
            <a:r>
              <a:rPr lang="en-US" dirty="0"/>
              <a:t>emit(key, result)</a:t>
            </a:r>
          </a:p>
        </p:txBody>
      </p:sp>
      <p:sp>
        <p:nvSpPr>
          <p:cNvPr id="4" name="TextBox 3"/>
          <p:cNvSpPr txBox="1"/>
          <p:nvPr/>
        </p:nvSpPr>
        <p:spPr>
          <a:xfrm>
            <a:off x="6233375" y="3734873"/>
            <a:ext cx="2640169" cy="369332"/>
          </a:xfrm>
          <a:prstGeom prst="rect">
            <a:avLst/>
          </a:prstGeom>
          <a:noFill/>
        </p:spPr>
        <p:txBody>
          <a:bodyPr wrap="square" rtlCol="0">
            <a:spAutoFit/>
          </a:bodyPr>
          <a:lstStyle/>
          <a:p>
            <a:r>
              <a:rPr lang="en-US" dirty="0"/>
              <a:t>(hi,1)(how,1)(hi,1)(you,1)</a:t>
            </a:r>
          </a:p>
        </p:txBody>
      </p:sp>
      <p:sp>
        <p:nvSpPr>
          <p:cNvPr id="5" name="TextBox 4"/>
          <p:cNvSpPr txBox="1"/>
          <p:nvPr/>
        </p:nvSpPr>
        <p:spPr>
          <a:xfrm>
            <a:off x="6529589" y="4984124"/>
            <a:ext cx="2163650" cy="369332"/>
          </a:xfrm>
          <a:prstGeom prst="rect">
            <a:avLst/>
          </a:prstGeom>
          <a:noFill/>
        </p:spPr>
        <p:txBody>
          <a:bodyPr wrap="square" rtlCol="0">
            <a:spAutoFit/>
          </a:bodyPr>
          <a:lstStyle/>
          <a:p>
            <a:r>
              <a:rPr lang="en-US" dirty="0"/>
              <a:t>(hi,(1,1))</a:t>
            </a:r>
          </a:p>
        </p:txBody>
      </p:sp>
    </p:spTree>
    <p:extLst>
      <p:ext uri="{BB962C8B-B14F-4D97-AF65-F5344CB8AC3E}">
        <p14:creationId xmlns:p14="http://schemas.microsoft.com/office/powerpoint/2010/main" val="4908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1000"/>
                                        <p:tgtEl>
                                          <p:spTgt spid="3">
                                            <p:txEl>
                                              <p:pRg st="10" end="10"/>
                                            </p:txEl>
                                          </p:spTgt>
                                        </p:tgtEl>
                                      </p:cBhvr>
                                    </p:animEffect>
                                    <p:anim calcmode="lin" valueType="num">
                                      <p:cBhvr>
                                        <p:cTn id="5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words of different lengths#example2</a:t>
            </a:r>
          </a:p>
        </p:txBody>
      </p:sp>
      <p:sp>
        <p:nvSpPr>
          <p:cNvPr id="3" name="Content Placeholder 2"/>
          <p:cNvSpPr>
            <a:spLocks noGrp="1"/>
          </p:cNvSpPr>
          <p:nvPr>
            <p:ph idx="1"/>
          </p:nvPr>
        </p:nvSpPr>
        <p:spPr/>
        <p:txBody>
          <a:bodyPr/>
          <a:lstStyle/>
          <a:p>
            <a:r>
              <a:rPr lang="en-US" dirty="0"/>
              <a:t>Input file :</a:t>
            </a:r>
          </a:p>
          <a:p>
            <a:pPr marL="0" indent="0">
              <a:buNone/>
            </a:pPr>
            <a:r>
              <a:rPr lang="en-US" dirty="0"/>
              <a:t> </a:t>
            </a:r>
            <a:r>
              <a:rPr lang="en-US" dirty="0">
                <a:solidFill>
                  <a:srgbClr val="FF0000"/>
                </a:solidFill>
              </a:rPr>
              <a:t>hi how are you?</a:t>
            </a:r>
          </a:p>
          <a:p>
            <a:pPr marL="0" indent="0">
              <a:buNone/>
            </a:pPr>
            <a:r>
              <a:rPr lang="en-US" dirty="0">
                <a:solidFill>
                  <a:srgbClr val="FF0000"/>
                </a:solidFill>
              </a:rPr>
              <a:t>Welcome to Nirma University.</a:t>
            </a:r>
          </a:p>
          <a:p>
            <a:r>
              <a:rPr lang="en-US" dirty="0"/>
              <a:t>Output file :</a:t>
            </a:r>
          </a:p>
          <a:p>
            <a:pPr marL="0" indent="0">
              <a:buNone/>
            </a:pPr>
            <a:r>
              <a:rPr lang="en-US" dirty="0">
                <a:solidFill>
                  <a:srgbClr val="FF0000"/>
                </a:solidFill>
              </a:rPr>
              <a:t>2: 2 , 3:3 , 5:1, 7:1 , 10:1 </a:t>
            </a:r>
          </a:p>
          <a:p>
            <a:pPr marL="0" indent="0">
              <a:buNone/>
            </a:pPr>
            <a:r>
              <a:rPr lang="en-US" dirty="0"/>
              <a:t>How??</a:t>
            </a:r>
          </a:p>
          <a:p>
            <a:pPr marL="0" indent="0">
              <a:buNone/>
            </a:pPr>
            <a:r>
              <a:rPr lang="en-US" dirty="0"/>
              <a:t>hi:2, how:3, are:3, you:3,welcome:7,to:2,Nirma:5,University:10</a:t>
            </a:r>
          </a:p>
          <a:p>
            <a:pPr marL="0" indent="0">
              <a:buNone/>
            </a:pPr>
            <a:endParaRPr lang="en-US" dirty="0"/>
          </a:p>
        </p:txBody>
      </p:sp>
    </p:spTree>
    <p:extLst>
      <p:ext uri="{BB962C8B-B14F-4D97-AF65-F5344CB8AC3E}">
        <p14:creationId xmlns:p14="http://schemas.microsoft.com/office/powerpoint/2010/main" val="1188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Mapper Task : </a:t>
            </a:r>
          </a:p>
          <a:p>
            <a:pPr lvl="1"/>
            <a:r>
              <a:rPr lang="en-US" dirty="0"/>
              <a:t>Emit(2,hi),(2,to)(3,how)………</a:t>
            </a:r>
          </a:p>
          <a:p>
            <a:r>
              <a:rPr lang="en-US" dirty="0"/>
              <a:t>Reducer Task :</a:t>
            </a:r>
          </a:p>
          <a:p>
            <a:pPr lvl="1"/>
            <a:r>
              <a:rPr lang="en-US" dirty="0"/>
              <a:t>(2:[</a:t>
            </a:r>
            <a:r>
              <a:rPr lang="en-US" dirty="0" err="1"/>
              <a:t>hi,to</a:t>
            </a:r>
            <a:r>
              <a:rPr lang="en-US" dirty="0"/>
              <a:t>]) </a:t>
            </a:r>
          </a:p>
          <a:p>
            <a:pPr lvl="1"/>
            <a:r>
              <a:rPr lang="en-US" dirty="0"/>
              <a:t>(3:[</a:t>
            </a:r>
            <a:r>
              <a:rPr lang="en-US" dirty="0" err="1"/>
              <a:t>how,are,you</a:t>
            </a:r>
            <a:r>
              <a:rPr lang="en-US" dirty="0"/>
              <a:t>])</a:t>
            </a:r>
          </a:p>
          <a:p>
            <a:pPr lvl="1"/>
            <a:r>
              <a:rPr lang="en-US" dirty="0"/>
              <a:t>……</a:t>
            </a:r>
          </a:p>
          <a:p>
            <a:pPr marL="457200" lvl="1" indent="0">
              <a:buNone/>
            </a:pPr>
            <a:endParaRPr lang="en-US" dirty="0"/>
          </a:p>
        </p:txBody>
      </p:sp>
    </p:spTree>
    <p:extLst>
      <p:ext uri="{BB962C8B-B14F-4D97-AF65-F5344CB8AC3E}">
        <p14:creationId xmlns:p14="http://schemas.microsoft.com/office/powerpoint/2010/main" val="68612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93" y="218940"/>
            <a:ext cx="10515600" cy="742458"/>
          </a:xfrm>
        </p:spPr>
        <p:txBody>
          <a:bodyPr>
            <a:normAutofit fontScale="90000"/>
          </a:bodyPr>
          <a:lstStyle/>
          <a:p>
            <a:r>
              <a:rPr lang="en-US" dirty="0"/>
              <a:t>Find out the word length histogram#example3</a:t>
            </a:r>
            <a:br>
              <a:rPr lang="en-US" dirty="0"/>
            </a:br>
            <a:endParaRPr lang="en-US" dirty="0"/>
          </a:p>
        </p:txBody>
      </p:sp>
      <p:sp>
        <p:nvSpPr>
          <p:cNvPr id="3" name="Content Placeholder 2"/>
          <p:cNvSpPr>
            <a:spLocks noGrp="1"/>
          </p:cNvSpPr>
          <p:nvPr>
            <p:ph idx="1"/>
          </p:nvPr>
        </p:nvSpPr>
        <p:spPr>
          <a:xfrm>
            <a:off x="335924" y="742458"/>
            <a:ext cx="10515600" cy="4351338"/>
          </a:xfrm>
        </p:spPr>
        <p:txBody>
          <a:bodyPr/>
          <a:lstStyle/>
          <a:p>
            <a:r>
              <a:rPr lang="en-US" dirty="0"/>
              <a:t>particular document is given and then we have to, find out that how many big medium and small words are</a:t>
            </a:r>
          </a:p>
          <a:p>
            <a:r>
              <a:rPr lang="en-US" dirty="0"/>
              <a:t>appearing in the particular document and this becomes the word length histogram.</a:t>
            </a:r>
          </a:p>
        </p:txBody>
      </p:sp>
      <p:pic>
        <p:nvPicPr>
          <p:cNvPr id="5" name="Picture 4"/>
          <p:cNvPicPr>
            <a:picLocks noChangeAspect="1"/>
          </p:cNvPicPr>
          <p:nvPr/>
        </p:nvPicPr>
        <p:blipFill>
          <a:blip r:embed="rId2"/>
          <a:stretch>
            <a:fillRect/>
          </a:stretch>
        </p:blipFill>
        <p:spPr>
          <a:xfrm>
            <a:off x="1278899" y="2611124"/>
            <a:ext cx="10216445" cy="4137406"/>
          </a:xfrm>
          <a:prstGeom prst="rect">
            <a:avLst/>
          </a:prstGeom>
        </p:spPr>
      </p:pic>
    </p:spTree>
    <p:extLst>
      <p:ext uri="{BB962C8B-B14F-4D97-AF65-F5344CB8AC3E}">
        <p14:creationId xmlns:p14="http://schemas.microsoft.com/office/powerpoint/2010/main" val="1708105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1411138"/>
            <a:ext cx="6221829" cy="4804462"/>
          </a:xfrm>
          <a:prstGeom prst="rect">
            <a:avLst/>
          </a:prstGeom>
        </p:spPr>
      </p:pic>
      <p:sp>
        <p:nvSpPr>
          <p:cNvPr id="6" name="TextBox 5"/>
          <p:cNvSpPr txBox="1"/>
          <p:nvPr/>
        </p:nvSpPr>
        <p:spPr>
          <a:xfrm>
            <a:off x="8345510" y="2356833"/>
            <a:ext cx="3155324" cy="1200329"/>
          </a:xfrm>
          <a:prstGeom prst="rect">
            <a:avLst/>
          </a:prstGeom>
          <a:noFill/>
        </p:spPr>
        <p:txBody>
          <a:bodyPr wrap="square" rtlCol="0">
            <a:spAutoFit/>
          </a:bodyPr>
          <a:lstStyle/>
          <a:p>
            <a:r>
              <a:rPr lang="en-US" b="1" dirty="0">
                <a:latin typeface="Bodoni MT" panose="02070603080606020203" pitchFamily="18" charset="0"/>
              </a:rPr>
              <a:t>Big : Yellow : 10+</a:t>
            </a:r>
          </a:p>
          <a:p>
            <a:r>
              <a:rPr lang="en-US" b="1" dirty="0">
                <a:latin typeface="Bodoni MT" panose="02070603080606020203" pitchFamily="18" charset="0"/>
              </a:rPr>
              <a:t>Medium: Red : 5 to 9</a:t>
            </a:r>
          </a:p>
          <a:p>
            <a:r>
              <a:rPr lang="en-US" b="1" dirty="0">
                <a:latin typeface="Bodoni MT" panose="02070603080606020203" pitchFamily="18" charset="0"/>
              </a:rPr>
              <a:t>Small: Blue : 2to 4</a:t>
            </a:r>
          </a:p>
          <a:p>
            <a:r>
              <a:rPr lang="en-US" b="1" dirty="0">
                <a:latin typeface="Bodoni MT" panose="02070603080606020203" pitchFamily="18" charset="0"/>
              </a:rPr>
              <a:t>Tiny: pink : 1</a:t>
            </a:r>
          </a:p>
        </p:txBody>
      </p:sp>
    </p:spTree>
    <p:extLst>
      <p:ext uri="{BB962C8B-B14F-4D97-AF65-F5344CB8AC3E}">
        <p14:creationId xmlns:p14="http://schemas.microsoft.com/office/powerpoint/2010/main" val="51596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47800" y="1839119"/>
            <a:ext cx="9296400" cy="4324350"/>
          </a:xfrm>
          <a:prstGeom prst="rect">
            <a:avLst/>
          </a:prstGeom>
        </p:spPr>
      </p:pic>
    </p:spTree>
    <p:extLst>
      <p:ext uri="{BB962C8B-B14F-4D97-AF65-F5344CB8AC3E}">
        <p14:creationId xmlns:p14="http://schemas.microsoft.com/office/powerpoint/2010/main" val="1024827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06564" y="1690688"/>
            <a:ext cx="9299173" cy="4486275"/>
          </a:xfrm>
          <a:prstGeom prst="rect">
            <a:avLst/>
          </a:prstGeom>
        </p:spPr>
      </p:pic>
    </p:spTree>
    <p:extLst>
      <p:ext uri="{BB962C8B-B14F-4D97-AF65-F5344CB8AC3E}">
        <p14:creationId xmlns:p14="http://schemas.microsoft.com/office/powerpoint/2010/main" val="3469318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52252" y="1468192"/>
            <a:ext cx="11223709" cy="4729688"/>
          </a:xfrm>
          <a:prstGeom prst="rect">
            <a:avLst/>
          </a:prstGeom>
        </p:spPr>
      </p:pic>
    </p:spTree>
    <p:extLst>
      <p:ext uri="{BB962C8B-B14F-4D97-AF65-F5344CB8AC3E}">
        <p14:creationId xmlns:p14="http://schemas.microsoft.com/office/powerpoint/2010/main" val="57682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741" y="0"/>
            <a:ext cx="10515600" cy="1325563"/>
          </a:xfrm>
        </p:spPr>
        <p:txBody>
          <a:bodyPr/>
          <a:lstStyle/>
          <a:p>
            <a:r>
              <a:rPr lang="en-US" dirty="0"/>
              <a:t>Inverted Index #example4</a:t>
            </a:r>
          </a:p>
        </p:txBody>
      </p:sp>
      <p:sp>
        <p:nvSpPr>
          <p:cNvPr id="3" name="Content Placeholder 2"/>
          <p:cNvSpPr>
            <a:spLocks noGrp="1"/>
          </p:cNvSpPr>
          <p:nvPr>
            <p:ph idx="1"/>
          </p:nvPr>
        </p:nvSpPr>
        <p:spPr>
          <a:xfrm>
            <a:off x="722289" y="1645321"/>
            <a:ext cx="10649755" cy="4626690"/>
          </a:xfrm>
        </p:spPr>
        <p:txBody>
          <a:bodyPr>
            <a:normAutofit fontScale="92500" lnSpcReduction="10000"/>
          </a:bodyPr>
          <a:lstStyle/>
          <a:p>
            <a:r>
              <a:rPr lang="en-US" dirty="0"/>
              <a:t>Finding given word from search engine</a:t>
            </a:r>
          </a:p>
          <a:p>
            <a:r>
              <a:rPr lang="en-US" dirty="0"/>
              <a:t>Input: </a:t>
            </a:r>
          </a:p>
          <a:p>
            <a:pPr marL="457200" lvl="1" indent="0">
              <a:buNone/>
            </a:pPr>
            <a:r>
              <a:rPr lang="en-US" dirty="0"/>
              <a:t>Tweet1, “I love pancakes for breakfast”</a:t>
            </a:r>
          </a:p>
          <a:p>
            <a:pPr marL="457200" lvl="1" indent="0">
              <a:buNone/>
            </a:pPr>
            <a:r>
              <a:rPr lang="en-US" dirty="0"/>
              <a:t>Tweet2,  “I dislike pancakes”</a:t>
            </a:r>
          </a:p>
          <a:p>
            <a:pPr marL="457200" lvl="1" indent="0">
              <a:buNone/>
            </a:pPr>
            <a:r>
              <a:rPr lang="en-US" dirty="0"/>
              <a:t>Tweet3,  “What should I eat for breakfast?”</a:t>
            </a:r>
          </a:p>
          <a:p>
            <a:pPr marL="457200" lvl="1" indent="0">
              <a:buNone/>
            </a:pPr>
            <a:r>
              <a:rPr lang="en-US" dirty="0"/>
              <a:t>Tweet4, “I love to eat”</a:t>
            </a:r>
          </a:p>
          <a:p>
            <a:r>
              <a:rPr lang="en-US" dirty="0"/>
              <a:t>Output:</a:t>
            </a:r>
          </a:p>
          <a:p>
            <a:pPr marL="457200" lvl="1" indent="0">
              <a:buNone/>
            </a:pPr>
            <a:r>
              <a:rPr lang="en-US" dirty="0"/>
              <a:t>Pancakes(tweet1,tweet2)</a:t>
            </a:r>
          </a:p>
          <a:p>
            <a:pPr marL="457200" lvl="1" indent="0">
              <a:buNone/>
            </a:pPr>
            <a:r>
              <a:rPr lang="en-US" dirty="0"/>
              <a:t>Breakfast(tweet1,tweet3)</a:t>
            </a:r>
          </a:p>
          <a:p>
            <a:pPr marL="457200" lvl="1" indent="0">
              <a:buNone/>
            </a:pPr>
            <a:r>
              <a:rPr lang="en-US" dirty="0"/>
              <a:t>eat(tweet3,tweet4)</a:t>
            </a:r>
          </a:p>
          <a:p>
            <a:pPr marL="457200" lvl="1" indent="0">
              <a:buNone/>
            </a:pPr>
            <a:r>
              <a:rPr lang="en-US" dirty="0"/>
              <a:t>love(tweet1,tweet4)</a:t>
            </a:r>
          </a:p>
          <a:p>
            <a:r>
              <a:rPr lang="en-US" dirty="0"/>
              <a:t>Find out Mapper and Reducer</a:t>
            </a:r>
          </a:p>
          <a:p>
            <a:endParaRPr lang="en-US" dirty="0"/>
          </a:p>
        </p:txBody>
      </p:sp>
    </p:spTree>
    <p:extLst>
      <p:ext uri="{BB962C8B-B14F-4D97-AF65-F5344CB8AC3E}">
        <p14:creationId xmlns:p14="http://schemas.microsoft.com/office/powerpoint/2010/main" val="828442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3974"/>
          </a:xfrm>
        </p:spPr>
        <p:txBody>
          <a:bodyPr/>
          <a:lstStyle/>
          <a:p>
            <a:r>
              <a:rPr lang="en-US" dirty="0"/>
              <a:t>Matrix Multiplication#example5</a:t>
            </a:r>
          </a:p>
        </p:txBody>
      </p:sp>
      <p:sp>
        <p:nvSpPr>
          <p:cNvPr id="3" name="Content Placeholder 2"/>
          <p:cNvSpPr>
            <a:spLocks noGrp="1"/>
          </p:cNvSpPr>
          <p:nvPr>
            <p:ph idx="1"/>
          </p:nvPr>
        </p:nvSpPr>
        <p:spPr/>
        <p:txBody>
          <a:bodyPr/>
          <a:lstStyle/>
          <a:p>
            <a:r>
              <a:rPr lang="en-US" dirty="0"/>
              <a:t>Input Format   </a:t>
            </a:r>
          </a:p>
        </p:txBody>
      </p:sp>
      <p:pic>
        <p:nvPicPr>
          <p:cNvPr id="4" name="Picture 3"/>
          <p:cNvPicPr>
            <a:picLocks noChangeAspect="1"/>
          </p:cNvPicPr>
          <p:nvPr/>
        </p:nvPicPr>
        <p:blipFill>
          <a:blip r:embed="rId2"/>
          <a:stretch>
            <a:fillRect/>
          </a:stretch>
        </p:blipFill>
        <p:spPr>
          <a:xfrm>
            <a:off x="5019239" y="1262130"/>
            <a:ext cx="2153522" cy="5706850"/>
          </a:xfrm>
          <a:prstGeom prst="rect">
            <a:avLst/>
          </a:prstGeom>
        </p:spPr>
      </p:pic>
    </p:spTree>
    <p:extLst>
      <p:ext uri="{BB962C8B-B14F-4D97-AF65-F5344CB8AC3E}">
        <p14:creationId xmlns:p14="http://schemas.microsoft.com/office/powerpoint/2010/main" val="1275058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2859-A6C1-47EA-AC9A-D3F9396A421F}"/>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A7296818-BFC1-4AAF-90B8-3A0DE5785A8E}"/>
              </a:ext>
            </a:extLst>
          </p:cNvPr>
          <p:cNvSpPr>
            <a:spLocks noGrp="1"/>
          </p:cNvSpPr>
          <p:nvPr>
            <p:ph idx="1"/>
          </p:nvPr>
        </p:nvSpPr>
        <p:spPr>
          <a:xfrm>
            <a:off x="838200" y="1405288"/>
            <a:ext cx="10515600" cy="4771675"/>
          </a:xfrm>
        </p:spPr>
        <p:txBody>
          <a:bodyPr>
            <a:normAutofit fontScale="92500" lnSpcReduction="10000"/>
          </a:bodyPr>
          <a:lstStyle/>
          <a:p>
            <a:pPr algn="just"/>
            <a:r>
              <a:rPr lang="en-US" dirty="0"/>
              <a:t>Hadoop MapReduce is a software framework for easily writing applications which process vast amounts of data (multi-terabyte data-sets) in-parallel on large clusters (thousands of nodes) of commodity hardware in a reliable, fault-tolerant manner.</a:t>
            </a:r>
          </a:p>
          <a:p>
            <a:pPr algn="just"/>
            <a:r>
              <a:rPr lang="en-US" dirty="0"/>
              <a:t>A MapReduce </a:t>
            </a:r>
            <a:r>
              <a:rPr lang="en-US" i="1" dirty="0"/>
              <a:t>job</a:t>
            </a:r>
            <a:r>
              <a:rPr lang="en-US" dirty="0"/>
              <a:t> usually splits the input data-set into independent chunks which are processed by the </a:t>
            </a:r>
            <a:r>
              <a:rPr lang="en-US" i="1" dirty="0"/>
              <a:t>map tasks</a:t>
            </a:r>
            <a:r>
              <a:rPr lang="en-US" dirty="0"/>
              <a:t> in a completely parallel manner. </a:t>
            </a:r>
          </a:p>
          <a:p>
            <a:pPr algn="just"/>
            <a:r>
              <a:rPr lang="en-US" dirty="0"/>
              <a:t>The framework sorts the outputs of the maps, which are then input to the </a:t>
            </a:r>
            <a:r>
              <a:rPr lang="en-US" i="1" dirty="0"/>
              <a:t>reduce tasks</a:t>
            </a:r>
            <a:r>
              <a:rPr lang="en-US" dirty="0"/>
              <a:t>. </a:t>
            </a:r>
          </a:p>
          <a:p>
            <a:pPr algn="just"/>
            <a:r>
              <a:rPr lang="en-US" dirty="0"/>
              <a:t>Typically both the input and the output of the job are stored in a file-system. </a:t>
            </a:r>
          </a:p>
          <a:p>
            <a:pPr algn="just"/>
            <a:r>
              <a:rPr lang="en-US" dirty="0"/>
              <a:t>The framework takes care of scheduling tasks, monitoring them and re-executes the failed tasks.</a:t>
            </a:r>
            <a:endParaRPr lang="en-IN" dirty="0"/>
          </a:p>
        </p:txBody>
      </p:sp>
    </p:spTree>
    <p:extLst>
      <p:ext uri="{BB962C8B-B14F-4D97-AF65-F5344CB8AC3E}">
        <p14:creationId xmlns:p14="http://schemas.microsoft.com/office/powerpoint/2010/main" val="19171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Function</a:t>
            </a:r>
          </a:p>
        </p:txBody>
      </p:sp>
      <p:pic>
        <p:nvPicPr>
          <p:cNvPr id="4" name="Content Placeholder 3"/>
          <p:cNvPicPr>
            <a:picLocks noGrp="1" noChangeAspect="1"/>
          </p:cNvPicPr>
          <p:nvPr>
            <p:ph idx="1"/>
          </p:nvPr>
        </p:nvPicPr>
        <p:blipFill>
          <a:blip r:embed="rId2"/>
          <a:stretch>
            <a:fillRect/>
          </a:stretch>
        </p:blipFill>
        <p:spPr>
          <a:xfrm>
            <a:off x="2663272" y="2528284"/>
            <a:ext cx="6865456" cy="2463730"/>
          </a:xfrm>
          <a:prstGeom prst="rect">
            <a:avLst/>
          </a:prstGeom>
        </p:spPr>
      </p:pic>
    </p:spTree>
    <p:extLst>
      <p:ext uri="{BB962C8B-B14F-4D97-AF65-F5344CB8AC3E}">
        <p14:creationId xmlns:p14="http://schemas.microsoft.com/office/powerpoint/2010/main" val="3110739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854160" y="2586239"/>
            <a:ext cx="5876878" cy="2015183"/>
          </a:xfrm>
          <a:prstGeom prst="rect">
            <a:avLst/>
          </a:prstGeom>
        </p:spPr>
      </p:pic>
    </p:spTree>
    <p:extLst>
      <p:ext uri="{BB962C8B-B14F-4D97-AF65-F5344CB8AC3E}">
        <p14:creationId xmlns:p14="http://schemas.microsoft.com/office/powerpoint/2010/main" val="3191528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1674" y="1275009"/>
            <a:ext cx="8469001" cy="4312198"/>
          </a:xfrm>
          <a:prstGeom prst="rect">
            <a:avLst/>
          </a:prstGeom>
        </p:spPr>
      </p:pic>
    </p:spTree>
    <p:extLst>
      <p:ext uri="{BB962C8B-B14F-4D97-AF65-F5344CB8AC3E}">
        <p14:creationId xmlns:p14="http://schemas.microsoft.com/office/powerpoint/2010/main" val="2712686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of even numbers and sum of odd numbers of squares of a given number list</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46462" y="1934783"/>
            <a:ext cx="8801537" cy="3822074"/>
          </a:xfrm>
          <a:prstGeom prst="rect">
            <a:avLst/>
          </a:prstGeom>
        </p:spPr>
      </p:pic>
    </p:spTree>
    <p:extLst>
      <p:ext uri="{BB962C8B-B14F-4D97-AF65-F5344CB8AC3E}">
        <p14:creationId xmlns:p14="http://schemas.microsoft.com/office/powerpoint/2010/main" val="1437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0490" y="2403005"/>
            <a:ext cx="7351020" cy="4183980"/>
          </a:xfrm>
          <a:prstGeom prst="rect">
            <a:avLst/>
          </a:prstGeom>
        </p:spPr>
      </p:pic>
      <p:sp>
        <p:nvSpPr>
          <p:cNvPr id="5" name="Title 1">
            <a:extLst>
              <a:ext uri="{FF2B5EF4-FFF2-40B4-BE49-F238E27FC236}">
                <a16:creationId xmlns:a16="http://schemas.microsoft.com/office/drawing/2014/main" id="{5D3611A6-626C-426D-B526-A093B80D13F4}"/>
              </a:ext>
            </a:extLst>
          </p:cNvPr>
          <p:cNvSpPr>
            <a:spLocks noGrp="1"/>
          </p:cNvSpPr>
          <p:nvPr>
            <p:ph type="title"/>
          </p:nvPr>
        </p:nvSpPr>
        <p:spPr>
          <a:xfrm>
            <a:off x="838200" y="365125"/>
            <a:ext cx="10515600" cy="1325563"/>
          </a:xfrm>
        </p:spPr>
        <p:txBody>
          <a:bodyPr>
            <a:normAutofit fontScale="90000"/>
          </a:bodyPr>
          <a:lstStyle/>
          <a:p>
            <a:r>
              <a:rPr lang="en-US" dirty="0"/>
              <a:t>Sum of even numbers , sum of odd numbers and sum of prime numbers of squares of a given number list</a:t>
            </a:r>
          </a:p>
        </p:txBody>
      </p:sp>
    </p:spTree>
    <p:extLst>
      <p:ext uri="{BB962C8B-B14F-4D97-AF65-F5344CB8AC3E}">
        <p14:creationId xmlns:p14="http://schemas.microsoft.com/office/powerpoint/2010/main" val="120446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Detail</a:t>
            </a:r>
          </a:p>
        </p:txBody>
      </p:sp>
      <p:sp>
        <p:nvSpPr>
          <p:cNvPr id="3" name="Content Placeholder 2"/>
          <p:cNvSpPr>
            <a:spLocks noGrp="1"/>
          </p:cNvSpPr>
          <p:nvPr>
            <p:ph idx="1"/>
          </p:nvPr>
        </p:nvSpPr>
        <p:spPr/>
        <p:txBody>
          <a:bodyPr/>
          <a:lstStyle/>
          <a:p>
            <a:r>
              <a:rPr lang="en-US" dirty="0"/>
              <a:t>Hadoop Mapper</a:t>
            </a:r>
          </a:p>
          <a:p>
            <a:r>
              <a:rPr lang="en-US" dirty="0"/>
              <a:t>Hadoop Reducer</a:t>
            </a:r>
          </a:p>
          <a:p>
            <a:r>
              <a:rPr lang="en-US" dirty="0"/>
              <a:t>Key-Value Pairs</a:t>
            </a:r>
          </a:p>
          <a:p>
            <a:r>
              <a:rPr lang="en-US" dirty="0"/>
              <a:t>Input Format</a:t>
            </a:r>
          </a:p>
          <a:p>
            <a:r>
              <a:rPr lang="en-US" dirty="0"/>
              <a:t>Record Reader</a:t>
            </a:r>
          </a:p>
          <a:p>
            <a:r>
              <a:rPr lang="en-US" dirty="0"/>
              <a:t>Partitioner</a:t>
            </a:r>
          </a:p>
          <a:p>
            <a:endParaRPr lang="en-US" dirty="0"/>
          </a:p>
        </p:txBody>
      </p:sp>
    </p:spTree>
    <p:extLst>
      <p:ext uri="{BB962C8B-B14F-4D97-AF65-F5344CB8AC3E}">
        <p14:creationId xmlns:p14="http://schemas.microsoft.com/office/powerpoint/2010/main" val="2972076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Mapper in Hadoop Map-Reduce</a:t>
            </a:r>
          </a:p>
        </p:txBody>
      </p:sp>
      <p:pic>
        <p:nvPicPr>
          <p:cNvPr id="4" name="Content Placeholder 3"/>
          <p:cNvPicPr>
            <a:picLocks noGrp="1" noChangeAspect="1"/>
          </p:cNvPicPr>
          <p:nvPr>
            <p:ph idx="1"/>
          </p:nvPr>
        </p:nvPicPr>
        <p:blipFill>
          <a:blip r:embed="rId2"/>
          <a:stretch>
            <a:fillRect/>
          </a:stretch>
        </p:blipFill>
        <p:spPr>
          <a:xfrm>
            <a:off x="1550295" y="2080889"/>
            <a:ext cx="8639342" cy="3298927"/>
          </a:xfrm>
          <a:prstGeom prst="rect">
            <a:avLst/>
          </a:prstGeom>
        </p:spPr>
      </p:pic>
    </p:spTree>
    <p:extLst>
      <p:ext uri="{BB962C8B-B14F-4D97-AF65-F5344CB8AC3E}">
        <p14:creationId xmlns:p14="http://schemas.microsoft.com/office/powerpoint/2010/main" val="4003396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How is key value pair generated in Hadoop?</a:t>
            </a:r>
          </a:p>
          <a:p>
            <a:pPr marL="971550" lvl="1" indent="-514350">
              <a:buFont typeface="+mj-lt"/>
              <a:buAutoNum type="arabicPeriod"/>
            </a:pPr>
            <a:r>
              <a:rPr lang="en-US" dirty="0"/>
              <a:t>Input Split</a:t>
            </a:r>
          </a:p>
          <a:p>
            <a:pPr marL="971550" lvl="1" indent="-514350">
              <a:buFont typeface="+mj-lt"/>
              <a:buAutoNum type="arabicPeriod"/>
            </a:pPr>
            <a:r>
              <a:rPr lang="en-US" dirty="0"/>
              <a:t>Record Reader</a:t>
            </a:r>
          </a:p>
        </p:txBody>
      </p:sp>
    </p:spTree>
    <p:extLst>
      <p:ext uri="{BB962C8B-B14F-4D97-AF65-F5344CB8AC3E}">
        <p14:creationId xmlns:p14="http://schemas.microsoft.com/office/powerpoint/2010/main" val="1693273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409" y="1"/>
            <a:ext cx="10515600" cy="798490"/>
          </a:xfrm>
        </p:spPr>
        <p:txBody>
          <a:bodyPr/>
          <a:lstStyle/>
          <a:p>
            <a:r>
              <a:rPr lang="en-US" b="1" dirty="0" err="1"/>
              <a:t>InputSplit</a:t>
            </a:r>
            <a:endParaRPr lang="en-US" dirty="0"/>
          </a:p>
        </p:txBody>
      </p:sp>
      <p:sp>
        <p:nvSpPr>
          <p:cNvPr id="3" name="Content Placeholder 2"/>
          <p:cNvSpPr>
            <a:spLocks noGrp="1"/>
          </p:cNvSpPr>
          <p:nvPr>
            <p:ph idx="1"/>
          </p:nvPr>
        </p:nvSpPr>
        <p:spPr>
          <a:xfrm>
            <a:off x="61402" y="663319"/>
            <a:ext cx="11739092" cy="3425779"/>
          </a:xfrm>
        </p:spPr>
        <p:txBody>
          <a:bodyPr/>
          <a:lstStyle/>
          <a:p>
            <a:r>
              <a:rPr lang="en-US" b="1" dirty="0" err="1"/>
              <a:t>InputSplit</a:t>
            </a:r>
            <a:r>
              <a:rPr lang="en-US" dirty="0"/>
              <a:t> in Hadoop </a:t>
            </a:r>
            <a:r>
              <a:rPr lang="en-US" b="1" dirty="0">
                <a:hlinkClick r:id="rId2"/>
              </a:rPr>
              <a:t>MapReduce</a:t>
            </a:r>
            <a:r>
              <a:rPr lang="en-US" dirty="0">
                <a:hlinkClick r:id="rId2"/>
              </a:rPr>
              <a:t> </a:t>
            </a:r>
            <a:r>
              <a:rPr lang="en-US" dirty="0"/>
              <a:t>is the logical representation of data. It describes a unit of work that contains a single map task in a MapReduce program.</a:t>
            </a:r>
          </a:p>
          <a:p>
            <a:r>
              <a:rPr lang="en-US" dirty="0"/>
              <a:t>As a user, we don’t need to deal with </a:t>
            </a:r>
            <a:r>
              <a:rPr lang="en-US" dirty="0" err="1"/>
              <a:t>InputSplit</a:t>
            </a:r>
            <a:r>
              <a:rPr lang="en-US" dirty="0"/>
              <a:t> directly, because they are created by an</a:t>
            </a:r>
            <a:r>
              <a:rPr lang="en-US" b="1" dirty="0">
                <a:hlinkClick r:id="rId3"/>
              </a:rPr>
              <a:t> InputFormat</a:t>
            </a:r>
            <a:endParaRPr lang="en-US" b="1" dirty="0"/>
          </a:p>
          <a:p>
            <a:r>
              <a:rPr lang="en-US" i="1" dirty="0" err="1"/>
              <a:t>mapred.min.split.size</a:t>
            </a:r>
            <a:r>
              <a:rPr lang="en-US" dirty="0"/>
              <a:t> parameter in </a:t>
            </a:r>
            <a:r>
              <a:rPr lang="en-US" i="1" dirty="0"/>
              <a:t>mapred-site.xml</a:t>
            </a:r>
            <a:r>
              <a:rPr lang="en-US" dirty="0"/>
              <a:t> we can control this value or by overriding the parameter in the Job object used to submit a particular </a:t>
            </a:r>
            <a:r>
              <a:rPr lang="en-US" b="1" dirty="0">
                <a:hlinkClick r:id="rId4"/>
              </a:rPr>
              <a:t>MapReduce job</a:t>
            </a:r>
            <a:r>
              <a:rPr lang="en-US" dirty="0"/>
              <a:t>.</a:t>
            </a:r>
          </a:p>
        </p:txBody>
      </p:sp>
      <p:pic>
        <p:nvPicPr>
          <p:cNvPr id="4" name="Picture 3"/>
          <p:cNvPicPr>
            <a:picLocks noChangeAspect="1"/>
          </p:cNvPicPr>
          <p:nvPr/>
        </p:nvPicPr>
        <p:blipFill>
          <a:blip r:embed="rId5"/>
          <a:stretch>
            <a:fillRect/>
          </a:stretch>
        </p:blipFill>
        <p:spPr>
          <a:xfrm>
            <a:off x="7291020" y="3593989"/>
            <a:ext cx="4422009" cy="2484450"/>
          </a:xfrm>
          <a:prstGeom prst="rect">
            <a:avLst/>
          </a:prstGeom>
        </p:spPr>
      </p:pic>
    </p:spTree>
    <p:extLst>
      <p:ext uri="{BB962C8B-B14F-4D97-AF65-F5344CB8AC3E}">
        <p14:creationId xmlns:p14="http://schemas.microsoft.com/office/powerpoint/2010/main" val="1457621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client (running the job) can calculate the splits for a job by calling ‘</a:t>
            </a:r>
            <a:r>
              <a:rPr lang="en-US" b="1" dirty="0" err="1"/>
              <a:t>getSplit</a:t>
            </a:r>
            <a:r>
              <a:rPr lang="en-US" b="1" dirty="0"/>
              <a:t>()</a:t>
            </a:r>
            <a:r>
              <a:rPr lang="en-US" dirty="0"/>
              <a:t>’, and then sent to the application master, which uses their storage locations to schedule map tasks that will process them on the cluster. </a:t>
            </a:r>
          </a:p>
          <a:p>
            <a:r>
              <a:rPr lang="en-US" dirty="0"/>
              <a:t>Then, map task passes the split to the </a:t>
            </a:r>
            <a:r>
              <a:rPr lang="en-US" i="1" dirty="0" err="1"/>
              <a:t>createRecordReader</a:t>
            </a:r>
            <a:r>
              <a:rPr lang="en-US" i="1" dirty="0"/>
              <a:t>()</a:t>
            </a:r>
            <a:r>
              <a:rPr lang="en-US" dirty="0"/>
              <a:t> method on InputFormat to get </a:t>
            </a:r>
            <a:r>
              <a:rPr lang="en-US" b="1" dirty="0" err="1">
                <a:hlinkClick r:id="rId2"/>
              </a:rPr>
              <a:t>RecordReader</a:t>
            </a:r>
            <a:r>
              <a:rPr lang="en-US" dirty="0">
                <a:hlinkClick r:id="rId2"/>
              </a:rPr>
              <a:t> </a:t>
            </a:r>
            <a:r>
              <a:rPr lang="en-US" dirty="0"/>
              <a:t>for the split and </a:t>
            </a:r>
            <a:r>
              <a:rPr lang="en-US" dirty="0" err="1"/>
              <a:t>RecordReader</a:t>
            </a:r>
            <a:r>
              <a:rPr lang="en-US" dirty="0"/>
              <a:t> generate record (key-value pair), which it passes to the map function.</a:t>
            </a:r>
          </a:p>
        </p:txBody>
      </p:sp>
    </p:spTree>
    <p:extLst>
      <p:ext uri="{BB962C8B-B14F-4D97-AF65-F5344CB8AC3E}">
        <p14:creationId xmlns:p14="http://schemas.microsoft.com/office/powerpoint/2010/main" val="75987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4B89F-23C5-42A8-8316-B2167DBC46AD}"/>
              </a:ext>
            </a:extLst>
          </p:cNvPr>
          <p:cNvSpPr>
            <a:spLocks noGrp="1"/>
          </p:cNvSpPr>
          <p:nvPr>
            <p:ph idx="1"/>
          </p:nvPr>
        </p:nvSpPr>
        <p:spPr>
          <a:xfrm>
            <a:off x="838199" y="240632"/>
            <a:ext cx="10904621" cy="6294922"/>
          </a:xfrm>
        </p:spPr>
        <p:txBody>
          <a:bodyPr/>
          <a:lstStyle/>
          <a:p>
            <a:r>
              <a:rPr lang="en-US" dirty="0"/>
              <a:t>Typically the compute nodes and the storage nodes are the same, that is, the MapReduce framework and the Hadoop Distributed File System are running on the same set of nodes. </a:t>
            </a:r>
          </a:p>
          <a:p>
            <a:r>
              <a:rPr lang="en-US" dirty="0"/>
              <a:t>This configuration allows the framework to effectively schedule tasks on the nodes where data is already present, resulting in very high aggregate bandwidth across the cluster.</a:t>
            </a:r>
          </a:p>
          <a:p>
            <a:pPr algn="just"/>
            <a:r>
              <a:rPr lang="en-US" dirty="0"/>
              <a:t> The MapReduce framework consists of a single master Resource Manager, one worker </a:t>
            </a:r>
            <a:r>
              <a:rPr lang="en-US" dirty="0" err="1"/>
              <a:t>NodeManager</a:t>
            </a:r>
            <a:r>
              <a:rPr lang="en-US" dirty="0"/>
              <a:t> per cluster-node, and </a:t>
            </a:r>
            <a:r>
              <a:rPr lang="en-US" dirty="0" err="1"/>
              <a:t>MRAppMaster</a:t>
            </a:r>
            <a:r>
              <a:rPr lang="en-US" dirty="0"/>
              <a:t> per application</a:t>
            </a:r>
          </a:p>
          <a:p>
            <a:endParaRPr lang="en-IN" dirty="0"/>
          </a:p>
        </p:txBody>
      </p:sp>
    </p:spTree>
    <p:extLst>
      <p:ext uri="{BB962C8B-B14F-4D97-AF65-F5344CB8AC3E}">
        <p14:creationId xmlns:p14="http://schemas.microsoft.com/office/powerpoint/2010/main" val="279088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AEFA-C4A0-4784-BB54-8E0E308B31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EB0428-9614-4397-8A66-E2E67A798402}"/>
              </a:ext>
            </a:extLst>
          </p:cNvPr>
          <p:cNvSpPr>
            <a:spLocks noGrp="1"/>
          </p:cNvSpPr>
          <p:nvPr>
            <p:ph idx="1"/>
          </p:nvPr>
        </p:nvSpPr>
        <p:spPr/>
        <p:txBody>
          <a:bodyPr>
            <a:normAutofit lnSpcReduction="10000"/>
          </a:bodyPr>
          <a:lstStyle/>
          <a:p>
            <a:pPr marL="0" indent="0">
              <a:buNone/>
            </a:pPr>
            <a:r>
              <a:rPr lang="en-IN" dirty="0"/>
              <a:t>public abstract class InputFormat&lt;K, V&gt;</a:t>
            </a:r>
          </a:p>
          <a:p>
            <a:pPr marL="0" indent="0">
              <a:buNone/>
            </a:pPr>
            <a:r>
              <a:rPr lang="en-IN" dirty="0"/>
              <a:t>{</a:t>
            </a:r>
          </a:p>
          <a:p>
            <a:pPr marL="0" indent="0">
              <a:buNone/>
            </a:pPr>
            <a:r>
              <a:rPr lang="en-IN" dirty="0"/>
              <a:t>public abstract List&lt;</a:t>
            </a:r>
            <a:r>
              <a:rPr lang="en-IN" dirty="0" err="1"/>
              <a:t>InputSplit</a:t>
            </a:r>
            <a:r>
              <a:rPr lang="en-IN" dirty="0"/>
              <a:t>&gt; </a:t>
            </a:r>
            <a:r>
              <a:rPr lang="en-IN" dirty="0" err="1">
                <a:highlight>
                  <a:srgbClr val="FFFF00"/>
                </a:highlight>
              </a:rPr>
              <a:t>getSplits</a:t>
            </a:r>
            <a:r>
              <a:rPr lang="en-IN" dirty="0">
                <a:highlight>
                  <a:srgbClr val="FFFF00"/>
                </a:highlight>
              </a:rPr>
              <a:t>(</a:t>
            </a:r>
            <a:r>
              <a:rPr lang="en-IN" dirty="0" err="1">
                <a:highlight>
                  <a:srgbClr val="FFFF00"/>
                </a:highlight>
              </a:rPr>
              <a:t>JobContext</a:t>
            </a:r>
            <a:r>
              <a:rPr lang="en-IN" dirty="0">
                <a:highlight>
                  <a:srgbClr val="FFFF00"/>
                </a:highlight>
              </a:rPr>
              <a:t> context)</a:t>
            </a:r>
          </a:p>
          <a:p>
            <a:pPr marL="0" indent="0">
              <a:buNone/>
            </a:pPr>
            <a:r>
              <a:rPr lang="en-IN" dirty="0"/>
              <a:t>throws </a:t>
            </a:r>
            <a:r>
              <a:rPr lang="en-IN" dirty="0" err="1"/>
              <a:t>IOException</a:t>
            </a:r>
            <a:r>
              <a:rPr lang="en-IN" dirty="0"/>
              <a:t>, </a:t>
            </a:r>
            <a:r>
              <a:rPr lang="en-IN" dirty="0" err="1"/>
              <a:t>InterruptedException</a:t>
            </a:r>
            <a:r>
              <a:rPr lang="en-IN" dirty="0"/>
              <a:t>;</a:t>
            </a:r>
          </a:p>
          <a:p>
            <a:pPr marL="0" indent="0">
              <a:buNone/>
            </a:pPr>
            <a:r>
              <a:rPr lang="en-IN" dirty="0"/>
              <a:t>public abstract </a:t>
            </a:r>
            <a:r>
              <a:rPr lang="en-IN" dirty="0" err="1">
                <a:highlight>
                  <a:srgbClr val="FFFF00"/>
                </a:highlight>
              </a:rPr>
              <a:t>RecordReader</a:t>
            </a:r>
            <a:r>
              <a:rPr lang="en-IN" dirty="0">
                <a:highlight>
                  <a:srgbClr val="FFFF00"/>
                </a:highlight>
              </a:rPr>
              <a:t>&lt;K, V&gt;</a:t>
            </a:r>
          </a:p>
          <a:p>
            <a:pPr marL="0" indent="0">
              <a:buNone/>
            </a:pPr>
            <a:r>
              <a:rPr lang="en-IN" dirty="0" err="1">
                <a:highlight>
                  <a:srgbClr val="FFFF00"/>
                </a:highlight>
              </a:rPr>
              <a:t>createRecordReader</a:t>
            </a:r>
            <a:r>
              <a:rPr lang="en-IN" dirty="0">
                <a:highlight>
                  <a:srgbClr val="FFFF00"/>
                </a:highlight>
              </a:rPr>
              <a:t>(</a:t>
            </a:r>
            <a:r>
              <a:rPr lang="en-IN" dirty="0" err="1">
                <a:highlight>
                  <a:srgbClr val="FFFF00"/>
                </a:highlight>
              </a:rPr>
              <a:t>InputSplit</a:t>
            </a:r>
            <a:r>
              <a:rPr lang="en-IN" dirty="0">
                <a:highlight>
                  <a:srgbClr val="FFFF00"/>
                </a:highlight>
              </a:rPr>
              <a:t> split, </a:t>
            </a:r>
            <a:r>
              <a:rPr lang="en-IN" dirty="0" err="1">
                <a:highlight>
                  <a:srgbClr val="FFFF00"/>
                </a:highlight>
              </a:rPr>
              <a:t>TaskAttemptContext</a:t>
            </a:r>
            <a:r>
              <a:rPr lang="en-IN" dirty="0">
                <a:highlight>
                  <a:srgbClr val="FFFF00"/>
                </a:highlight>
              </a:rPr>
              <a:t> context) </a:t>
            </a:r>
            <a:r>
              <a:rPr lang="en-IN" dirty="0"/>
              <a:t>throws </a:t>
            </a:r>
            <a:r>
              <a:rPr lang="en-IN" dirty="0" err="1"/>
              <a:t>IOException</a:t>
            </a:r>
            <a:r>
              <a:rPr lang="en-IN" dirty="0"/>
              <a:t>,</a:t>
            </a:r>
          </a:p>
          <a:p>
            <a:pPr marL="0" indent="0">
              <a:buNone/>
            </a:pPr>
            <a:r>
              <a:rPr lang="en-IN" dirty="0" err="1"/>
              <a:t>InterruptedException</a:t>
            </a:r>
            <a:r>
              <a:rPr lang="en-IN" dirty="0"/>
              <a:t>;</a:t>
            </a:r>
          </a:p>
          <a:p>
            <a:pPr marL="0" indent="0">
              <a:buNone/>
            </a:pPr>
            <a:r>
              <a:rPr lang="en-IN" dirty="0"/>
              <a:t>}</a:t>
            </a:r>
          </a:p>
        </p:txBody>
      </p:sp>
    </p:spTree>
    <p:extLst>
      <p:ext uri="{BB962C8B-B14F-4D97-AF65-F5344CB8AC3E}">
        <p14:creationId xmlns:p14="http://schemas.microsoft.com/office/powerpoint/2010/main" val="3124146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72" y="120426"/>
            <a:ext cx="10515600" cy="755337"/>
          </a:xfrm>
        </p:spPr>
        <p:txBody>
          <a:bodyPr/>
          <a:lstStyle/>
          <a:p>
            <a:r>
              <a:rPr lang="en-US" b="1" dirty="0"/>
              <a:t>What is Hadoop InputFormat?</a:t>
            </a:r>
            <a:endParaRPr lang="en-US" dirty="0"/>
          </a:p>
        </p:txBody>
      </p:sp>
      <p:sp>
        <p:nvSpPr>
          <p:cNvPr id="3" name="Content Placeholder 2"/>
          <p:cNvSpPr>
            <a:spLocks noGrp="1"/>
          </p:cNvSpPr>
          <p:nvPr>
            <p:ph idx="1"/>
          </p:nvPr>
        </p:nvSpPr>
        <p:spPr>
          <a:xfrm>
            <a:off x="490470" y="1078651"/>
            <a:ext cx="11242184" cy="4351338"/>
          </a:xfrm>
        </p:spPr>
        <p:txBody>
          <a:bodyPr/>
          <a:lstStyle/>
          <a:p>
            <a:r>
              <a:rPr lang="en-US" dirty="0"/>
              <a:t>The InputFormat class is one of the fundamental classes in the Hadoop MapReduce framework which provides the following functionality:</a:t>
            </a:r>
          </a:p>
          <a:p>
            <a:pPr marL="514350" indent="-514350">
              <a:buFont typeface="+mj-lt"/>
              <a:buAutoNum type="arabicPeriod"/>
            </a:pPr>
            <a:r>
              <a:rPr lang="en-US" dirty="0"/>
              <a:t>The files or other objects that should be used for input is selected by the InputFormat.</a:t>
            </a:r>
          </a:p>
          <a:p>
            <a:pPr marL="514350" indent="-514350">
              <a:buFont typeface="+mj-lt"/>
              <a:buAutoNum type="arabicPeriod"/>
            </a:pPr>
            <a:r>
              <a:rPr lang="en-US" dirty="0"/>
              <a:t>InputFormat defines the Data splits, which defines both the size of individual</a:t>
            </a:r>
            <a:r>
              <a:rPr lang="en-US" b="1" dirty="0"/>
              <a:t> </a:t>
            </a:r>
            <a:r>
              <a:rPr lang="en-US" b="1" dirty="0">
                <a:hlinkClick r:id="rId2"/>
              </a:rPr>
              <a:t>Map tasks </a:t>
            </a:r>
            <a:r>
              <a:rPr lang="en-US" dirty="0"/>
              <a:t>and its potential execution server.</a:t>
            </a:r>
          </a:p>
          <a:p>
            <a:pPr marL="514350" indent="-514350">
              <a:buFont typeface="+mj-lt"/>
              <a:buAutoNum type="arabicPeriod"/>
            </a:pPr>
            <a:r>
              <a:rPr lang="en-US" dirty="0"/>
              <a:t>InputFormat defines the </a:t>
            </a:r>
            <a:r>
              <a:rPr lang="en-US" b="1" dirty="0" err="1">
                <a:hlinkClick r:id="rId3"/>
              </a:rPr>
              <a:t>RecordReader</a:t>
            </a:r>
            <a:r>
              <a:rPr lang="en-US" dirty="0"/>
              <a:t>, which is responsible for reading actual records from the input files.</a:t>
            </a:r>
          </a:p>
          <a:p>
            <a:endParaRPr lang="en-US" dirty="0"/>
          </a:p>
        </p:txBody>
      </p:sp>
    </p:spTree>
    <p:extLst>
      <p:ext uri="{BB962C8B-B14F-4D97-AF65-F5344CB8AC3E}">
        <p14:creationId xmlns:p14="http://schemas.microsoft.com/office/powerpoint/2010/main" val="121771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InputFormat in MapReduce</a:t>
            </a:r>
            <a:br>
              <a:rPr lang="en-US" b="1" dirty="0"/>
            </a:br>
            <a:endParaRPr lang="en-US" dirty="0"/>
          </a:p>
        </p:txBody>
      </p:sp>
      <p:pic>
        <p:nvPicPr>
          <p:cNvPr id="4" name="Content Placeholder 3"/>
          <p:cNvPicPr>
            <a:picLocks noGrp="1" noChangeAspect="1"/>
          </p:cNvPicPr>
          <p:nvPr>
            <p:ph idx="1"/>
          </p:nvPr>
        </p:nvPicPr>
        <p:blipFill>
          <a:blip r:embed="rId2"/>
          <a:stretch>
            <a:fillRect/>
          </a:stretch>
        </p:blipFill>
        <p:spPr>
          <a:xfrm>
            <a:off x="1187192" y="1339403"/>
            <a:ext cx="3811756" cy="2733530"/>
          </a:xfrm>
          <a:prstGeom prst="rect">
            <a:avLst/>
          </a:prstGeom>
        </p:spPr>
      </p:pic>
      <p:pic>
        <p:nvPicPr>
          <p:cNvPr id="5" name="Picture 4"/>
          <p:cNvPicPr>
            <a:picLocks noChangeAspect="1"/>
          </p:cNvPicPr>
          <p:nvPr/>
        </p:nvPicPr>
        <p:blipFill>
          <a:blip r:embed="rId3"/>
          <a:stretch>
            <a:fillRect/>
          </a:stretch>
        </p:blipFill>
        <p:spPr>
          <a:xfrm>
            <a:off x="4998947" y="1339403"/>
            <a:ext cx="3823871" cy="2733530"/>
          </a:xfrm>
          <a:prstGeom prst="rect">
            <a:avLst/>
          </a:prstGeom>
        </p:spPr>
      </p:pic>
    </p:spTree>
    <p:extLst>
      <p:ext uri="{BB962C8B-B14F-4D97-AF65-F5344CB8AC3E}">
        <p14:creationId xmlns:p14="http://schemas.microsoft.com/office/powerpoint/2010/main" val="2094729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7A68-979F-454C-B429-F84E274131C3}"/>
              </a:ext>
            </a:extLst>
          </p:cNvPr>
          <p:cNvSpPr>
            <a:spLocks noGrp="1"/>
          </p:cNvSpPr>
          <p:nvPr>
            <p:ph type="title"/>
          </p:nvPr>
        </p:nvSpPr>
        <p:spPr/>
        <p:txBody>
          <a:bodyPr/>
          <a:lstStyle/>
          <a:p>
            <a:r>
              <a:rPr lang="en-IN" b="1" dirty="0">
                <a:effectLst/>
              </a:rPr>
              <a:t>1. </a:t>
            </a:r>
            <a:r>
              <a:rPr lang="en-IN" b="1" dirty="0" err="1">
                <a:effectLst/>
              </a:rPr>
              <a:t>FileInputFormat</a:t>
            </a:r>
            <a:br>
              <a:rPr lang="en-IN" b="1" dirty="0">
                <a:effectLst/>
              </a:rPr>
            </a:br>
            <a:endParaRPr lang="en-IN" dirty="0"/>
          </a:p>
        </p:txBody>
      </p:sp>
      <p:sp>
        <p:nvSpPr>
          <p:cNvPr id="3" name="Content Placeholder 2">
            <a:extLst>
              <a:ext uri="{FF2B5EF4-FFF2-40B4-BE49-F238E27FC236}">
                <a16:creationId xmlns:a16="http://schemas.microsoft.com/office/drawing/2014/main" id="{2D0D485E-DA8A-48F8-98BF-CE6F07FC9B0C}"/>
              </a:ext>
            </a:extLst>
          </p:cNvPr>
          <p:cNvSpPr>
            <a:spLocks noGrp="1"/>
          </p:cNvSpPr>
          <p:nvPr>
            <p:ph idx="1"/>
          </p:nvPr>
        </p:nvSpPr>
        <p:spPr/>
        <p:txBody>
          <a:bodyPr/>
          <a:lstStyle/>
          <a:p>
            <a:r>
              <a:rPr lang="en-US" dirty="0"/>
              <a:t>It is the base class for all file-based </a:t>
            </a:r>
            <a:r>
              <a:rPr lang="en-US" dirty="0" err="1"/>
              <a:t>InputFormats</a:t>
            </a:r>
            <a:r>
              <a:rPr lang="en-US" dirty="0"/>
              <a:t>. </a:t>
            </a:r>
          </a:p>
          <a:p>
            <a:r>
              <a:rPr lang="en-US" dirty="0" err="1"/>
              <a:t>FileInputFormat</a:t>
            </a:r>
            <a:r>
              <a:rPr lang="en-US" dirty="0"/>
              <a:t> also specifies input directory which has data files location. </a:t>
            </a:r>
          </a:p>
          <a:p>
            <a:r>
              <a:rPr lang="en-US" dirty="0"/>
              <a:t>When we start a MapReduce job execution, </a:t>
            </a:r>
            <a:r>
              <a:rPr lang="en-US" dirty="0" err="1"/>
              <a:t>FileInputFormat</a:t>
            </a:r>
            <a:r>
              <a:rPr lang="en-US" dirty="0"/>
              <a:t> provides a path containing files to read.</a:t>
            </a:r>
          </a:p>
          <a:p>
            <a:r>
              <a:rPr lang="en-US" dirty="0"/>
              <a:t>This </a:t>
            </a:r>
            <a:r>
              <a:rPr lang="en-US" dirty="0" err="1"/>
              <a:t>InpuFormat</a:t>
            </a:r>
            <a:r>
              <a:rPr lang="en-US" dirty="0"/>
              <a:t> will read all files. Then it divides these files into one or more </a:t>
            </a:r>
            <a:r>
              <a:rPr lang="en-US" dirty="0" err="1"/>
              <a:t>InputSplits</a:t>
            </a:r>
            <a:r>
              <a:rPr lang="en-US" dirty="0"/>
              <a:t>.</a:t>
            </a:r>
          </a:p>
          <a:p>
            <a:endParaRPr lang="en-IN" dirty="0"/>
          </a:p>
        </p:txBody>
      </p:sp>
    </p:spTree>
    <p:extLst>
      <p:ext uri="{BB962C8B-B14F-4D97-AF65-F5344CB8AC3E}">
        <p14:creationId xmlns:p14="http://schemas.microsoft.com/office/powerpoint/2010/main" val="720644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362F-3BB2-4046-ADC9-5204368FE165}"/>
              </a:ext>
            </a:extLst>
          </p:cNvPr>
          <p:cNvSpPr>
            <a:spLocks noGrp="1"/>
          </p:cNvSpPr>
          <p:nvPr>
            <p:ph type="title"/>
          </p:nvPr>
        </p:nvSpPr>
        <p:spPr/>
        <p:txBody>
          <a:bodyPr/>
          <a:lstStyle/>
          <a:p>
            <a:r>
              <a:rPr lang="en-IN" b="1" dirty="0">
                <a:effectLst/>
              </a:rPr>
              <a:t>2. </a:t>
            </a:r>
            <a:r>
              <a:rPr lang="en-IN" b="1" dirty="0" err="1">
                <a:effectLst/>
              </a:rPr>
              <a:t>TextInputFormat</a:t>
            </a:r>
            <a:br>
              <a:rPr lang="en-IN" b="1" dirty="0">
                <a:effectLst/>
              </a:rPr>
            </a:br>
            <a:endParaRPr lang="en-IN" dirty="0"/>
          </a:p>
        </p:txBody>
      </p:sp>
      <p:sp>
        <p:nvSpPr>
          <p:cNvPr id="3" name="Content Placeholder 2">
            <a:extLst>
              <a:ext uri="{FF2B5EF4-FFF2-40B4-BE49-F238E27FC236}">
                <a16:creationId xmlns:a16="http://schemas.microsoft.com/office/drawing/2014/main" id="{A7C48DDB-610B-49E5-81D1-D8AA8878B9F5}"/>
              </a:ext>
            </a:extLst>
          </p:cNvPr>
          <p:cNvSpPr>
            <a:spLocks noGrp="1"/>
          </p:cNvSpPr>
          <p:nvPr>
            <p:ph idx="1"/>
          </p:nvPr>
        </p:nvSpPr>
        <p:spPr/>
        <p:txBody>
          <a:bodyPr/>
          <a:lstStyle/>
          <a:p>
            <a:r>
              <a:rPr lang="en-US" dirty="0"/>
              <a:t>It is the default InputFormat. This InputFormat treats each line of each input file as a separate record. It performs no parsing. </a:t>
            </a:r>
            <a:r>
              <a:rPr lang="en-US" dirty="0" err="1"/>
              <a:t>TextInputFormat</a:t>
            </a:r>
            <a:r>
              <a:rPr lang="en-US" dirty="0"/>
              <a:t> is useful for unformatted data or line-based records like log files. Hence,</a:t>
            </a:r>
          </a:p>
          <a:p>
            <a:pPr>
              <a:buFont typeface="Arial" panose="020B0604020202020204" pitchFamily="34" charset="0"/>
              <a:buChar char="•"/>
            </a:pPr>
            <a:r>
              <a:rPr lang="en-US" b="1" dirty="0"/>
              <a:t>Key –</a:t>
            </a:r>
            <a:r>
              <a:rPr lang="en-US" dirty="0"/>
              <a:t> It is the byte offset of the beginning of the line within the file (not whole file one split).  So it will be unique if combined with the file name.</a:t>
            </a:r>
          </a:p>
          <a:p>
            <a:pPr>
              <a:buFont typeface="Arial" panose="020B0604020202020204" pitchFamily="34" charset="0"/>
              <a:buChar char="•"/>
            </a:pPr>
            <a:r>
              <a:rPr lang="en-US" b="1" dirty="0"/>
              <a:t>Value –</a:t>
            </a:r>
            <a:r>
              <a:rPr lang="en-US" dirty="0"/>
              <a:t> It is the contents of the line. It excludes line terminators.</a:t>
            </a:r>
          </a:p>
          <a:p>
            <a:endParaRPr lang="en-IN" dirty="0"/>
          </a:p>
        </p:txBody>
      </p:sp>
    </p:spTree>
    <p:extLst>
      <p:ext uri="{BB962C8B-B14F-4D97-AF65-F5344CB8AC3E}">
        <p14:creationId xmlns:p14="http://schemas.microsoft.com/office/powerpoint/2010/main" val="3969345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0163-195D-44E5-BDA0-9F1FD17B939D}"/>
              </a:ext>
            </a:extLst>
          </p:cNvPr>
          <p:cNvSpPr>
            <a:spLocks noGrp="1"/>
          </p:cNvSpPr>
          <p:nvPr>
            <p:ph type="title"/>
          </p:nvPr>
        </p:nvSpPr>
        <p:spPr/>
        <p:txBody>
          <a:bodyPr/>
          <a:lstStyle/>
          <a:p>
            <a:r>
              <a:rPr lang="en-IN" b="1" dirty="0">
                <a:effectLst/>
              </a:rPr>
              <a:t>3. </a:t>
            </a:r>
            <a:r>
              <a:rPr lang="en-IN" b="1" dirty="0" err="1">
                <a:effectLst/>
              </a:rPr>
              <a:t>KeyValueTextInputFormat</a:t>
            </a:r>
            <a:br>
              <a:rPr lang="en-IN" b="1" dirty="0">
                <a:effectLst/>
              </a:rPr>
            </a:br>
            <a:endParaRPr lang="en-IN" dirty="0"/>
          </a:p>
        </p:txBody>
      </p:sp>
      <p:sp>
        <p:nvSpPr>
          <p:cNvPr id="3" name="Content Placeholder 2">
            <a:extLst>
              <a:ext uri="{FF2B5EF4-FFF2-40B4-BE49-F238E27FC236}">
                <a16:creationId xmlns:a16="http://schemas.microsoft.com/office/drawing/2014/main" id="{388B60A9-29A5-476E-A3E7-4BB4510A04F7}"/>
              </a:ext>
            </a:extLst>
          </p:cNvPr>
          <p:cNvSpPr>
            <a:spLocks noGrp="1"/>
          </p:cNvSpPr>
          <p:nvPr>
            <p:ph idx="1"/>
          </p:nvPr>
        </p:nvSpPr>
        <p:spPr/>
        <p:txBody>
          <a:bodyPr/>
          <a:lstStyle/>
          <a:p>
            <a:r>
              <a:rPr lang="en-US" dirty="0"/>
              <a:t>It is similar to </a:t>
            </a:r>
            <a:r>
              <a:rPr lang="en-US" dirty="0" err="1"/>
              <a:t>TextInputFormat</a:t>
            </a:r>
            <a:r>
              <a:rPr lang="en-US" dirty="0"/>
              <a:t>. This InputFormat also treats each line of input as a separate record. </a:t>
            </a:r>
          </a:p>
          <a:p>
            <a:r>
              <a:rPr lang="en-US" dirty="0"/>
              <a:t>While the difference is that </a:t>
            </a:r>
            <a:r>
              <a:rPr lang="en-US" dirty="0" err="1"/>
              <a:t>TextInputFormat</a:t>
            </a:r>
            <a:r>
              <a:rPr lang="en-US" dirty="0"/>
              <a:t> treats entire line as the value, but the </a:t>
            </a:r>
            <a:r>
              <a:rPr lang="en-US" dirty="0" err="1"/>
              <a:t>KeyValueTextInputFormat</a:t>
            </a:r>
            <a:r>
              <a:rPr lang="en-US" dirty="0"/>
              <a:t> breaks the line itself into key and value by a tab character (‘/t’). Hence,</a:t>
            </a:r>
          </a:p>
          <a:p>
            <a:pPr>
              <a:buFont typeface="Arial" panose="020B0604020202020204" pitchFamily="34" charset="0"/>
              <a:buChar char="•"/>
            </a:pPr>
            <a:r>
              <a:rPr lang="en-US" b="1" dirty="0"/>
              <a:t>Key –</a:t>
            </a:r>
            <a:r>
              <a:rPr lang="en-US" dirty="0"/>
              <a:t> Everything up to the tab character.</a:t>
            </a:r>
          </a:p>
          <a:p>
            <a:pPr>
              <a:buFont typeface="Arial" panose="020B0604020202020204" pitchFamily="34" charset="0"/>
              <a:buChar char="•"/>
            </a:pPr>
            <a:r>
              <a:rPr lang="en-US" b="1" dirty="0"/>
              <a:t>Value –</a:t>
            </a:r>
            <a:r>
              <a:rPr lang="en-US" dirty="0"/>
              <a:t> It is the remaining part of the line after tab character.</a:t>
            </a:r>
          </a:p>
          <a:p>
            <a:endParaRPr lang="en-IN" dirty="0"/>
          </a:p>
        </p:txBody>
      </p:sp>
    </p:spTree>
    <p:extLst>
      <p:ext uri="{BB962C8B-B14F-4D97-AF65-F5344CB8AC3E}">
        <p14:creationId xmlns:p14="http://schemas.microsoft.com/office/powerpoint/2010/main" val="134545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4EF0-8055-41F4-8983-456CF45A1D58}"/>
              </a:ext>
            </a:extLst>
          </p:cNvPr>
          <p:cNvSpPr>
            <a:spLocks noGrp="1"/>
          </p:cNvSpPr>
          <p:nvPr>
            <p:ph type="title"/>
          </p:nvPr>
        </p:nvSpPr>
        <p:spPr/>
        <p:txBody>
          <a:bodyPr/>
          <a:lstStyle/>
          <a:p>
            <a:r>
              <a:rPr lang="en-IN" b="1" dirty="0">
                <a:effectLst/>
              </a:rPr>
              <a:t>4. </a:t>
            </a:r>
            <a:r>
              <a:rPr lang="en-IN" b="1" dirty="0" err="1">
                <a:effectLst/>
              </a:rPr>
              <a:t>SequenceFileInputFormat</a:t>
            </a:r>
            <a:br>
              <a:rPr lang="en-IN" b="1" dirty="0">
                <a:effectLst/>
              </a:rPr>
            </a:br>
            <a:endParaRPr lang="en-IN" dirty="0"/>
          </a:p>
        </p:txBody>
      </p:sp>
      <p:sp>
        <p:nvSpPr>
          <p:cNvPr id="3" name="Content Placeholder 2">
            <a:extLst>
              <a:ext uri="{FF2B5EF4-FFF2-40B4-BE49-F238E27FC236}">
                <a16:creationId xmlns:a16="http://schemas.microsoft.com/office/drawing/2014/main" id="{D1C9082C-16C1-47C0-A54F-62F8D290D51E}"/>
              </a:ext>
            </a:extLst>
          </p:cNvPr>
          <p:cNvSpPr>
            <a:spLocks noGrp="1"/>
          </p:cNvSpPr>
          <p:nvPr>
            <p:ph idx="1"/>
          </p:nvPr>
        </p:nvSpPr>
        <p:spPr/>
        <p:txBody>
          <a:bodyPr/>
          <a:lstStyle/>
          <a:p>
            <a:r>
              <a:rPr lang="en-US" dirty="0"/>
              <a:t>It is an InputFormat which reads sequence files.</a:t>
            </a:r>
          </a:p>
          <a:p>
            <a:r>
              <a:rPr lang="en-US" dirty="0"/>
              <a:t> Sequence files are binary files. </a:t>
            </a:r>
          </a:p>
          <a:p>
            <a:r>
              <a:rPr lang="en-US" dirty="0"/>
              <a:t>These files also store sequences of binary key-value pairs. These are block-compressed and provide direct serialization and deserialization of several arbitrary data. </a:t>
            </a:r>
          </a:p>
          <a:p>
            <a:r>
              <a:rPr lang="en-US" dirty="0"/>
              <a:t>Key &amp; Value both are user-defined.</a:t>
            </a:r>
          </a:p>
          <a:p>
            <a:endParaRPr lang="en-IN" dirty="0"/>
          </a:p>
        </p:txBody>
      </p:sp>
    </p:spTree>
    <p:extLst>
      <p:ext uri="{BB962C8B-B14F-4D97-AF65-F5344CB8AC3E}">
        <p14:creationId xmlns:p14="http://schemas.microsoft.com/office/powerpoint/2010/main" val="3728424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30F6-58DD-458D-A104-7E40D1CFD85A}"/>
              </a:ext>
            </a:extLst>
          </p:cNvPr>
          <p:cNvSpPr>
            <a:spLocks noGrp="1"/>
          </p:cNvSpPr>
          <p:nvPr>
            <p:ph type="title"/>
          </p:nvPr>
        </p:nvSpPr>
        <p:spPr>
          <a:xfrm>
            <a:off x="838200" y="365126"/>
            <a:ext cx="10515600" cy="616652"/>
          </a:xfrm>
        </p:spPr>
        <p:txBody>
          <a:bodyPr>
            <a:normAutofit fontScale="90000"/>
          </a:bodyPr>
          <a:lstStyle/>
          <a:p>
            <a:r>
              <a:rPr lang="en-IN" b="1" dirty="0">
                <a:effectLst/>
              </a:rPr>
              <a:t>5. </a:t>
            </a:r>
            <a:r>
              <a:rPr lang="en-IN" b="1" dirty="0" err="1">
                <a:effectLst/>
              </a:rPr>
              <a:t>SequenceFileAsTextInputFormat</a:t>
            </a:r>
            <a:br>
              <a:rPr lang="en-IN" b="1" dirty="0">
                <a:effectLst/>
              </a:rPr>
            </a:br>
            <a:endParaRPr lang="en-IN" dirty="0"/>
          </a:p>
        </p:txBody>
      </p:sp>
      <p:sp>
        <p:nvSpPr>
          <p:cNvPr id="3" name="Content Placeholder 2">
            <a:extLst>
              <a:ext uri="{FF2B5EF4-FFF2-40B4-BE49-F238E27FC236}">
                <a16:creationId xmlns:a16="http://schemas.microsoft.com/office/drawing/2014/main" id="{31C470C7-92B8-4D45-A677-AA3FB587A222}"/>
              </a:ext>
            </a:extLst>
          </p:cNvPr>
          <p:cNvSpPr>
            <a:spLocks noGrp="1"/>
          </p:cNvSpPr>
          <p:nvPr>
            <p:ph idx="1"/>
          </p:nvPr>
        </p:nvSpPr>
        <p:spPr>
          <a:xfrm>
            <a:off x="838200" y="1353987"/>
            <a:ext cx="10515600" cy="2075013"/>
          </a:xfrm>
        </p:spPr>
        <p:txBody>
          <a:bodyPr>
            <a:normAutofit lnSpcReduction="10000"/>
          </a:bodyPr>
          <a:lstStyle/>
          <a:p>
            <a:r>
              <a:rPr lang="en-US" dirty="0"/>
              <a:t>It is the variant of </a:t>
            </a:r>
            <a:r>
              <a:rPr lang="en-US" dirty="0" err="1"/>
              <a:t>SequenceFileInputFormat</a:t>
            </a:r>
            <a:r>
              <a:rPr lang="en-US" dirty="0"/>
              <a:t>. This format converts the sequence file key values to Text objects. So, it performs conversion by calling ‘</a:t>
            </a:r>
            <a:r>
              <a:rPr lang="en-US" b="1" dirty="0" err="1"/>
              <a:t>tostring</a:t>
            </a:r>
            <a:r>
              <a:rPr lang="en-US" b="1" dirty="0"/>
              <a:t>()</a:t>
            </a:r>
            <a:r>
              <a:rPr lang="en-US" dirty="0"/>
              <a:t>’ on the keys and values. </a:t>
            </a:r>
          </a:p>
          <a:p>
            <a:r>
              <a:rPr lang="en-US" dirty="0"/>
              <a:t>Hence, </a:t>
            </a:r>
            <a:r>
              <a:rPr lang="en-US" dirty="0" err="1"/>
              <a:t>SequenceFileAsTextInputFormat</a:t>
            </a:r>
            <a:r>
              <a:rPr lang="en-US" dirty="0"/>
              <a:t> makes sequence files suitable input for streaming.</a:t>
            </a:r>
            <a:endParaRPr lang="en-IN" dirty="0"/>
          </a:p>
        </p:txBody>
      </p:sp>
      <p:sp>
        <p:nvSpPr>
          <p:cNvPr id="5" name="TextBox 4">
            <a:extLst>
              <a:ext uri="{FF2B5EF4-FFF2-40B4-BE49-F238E27FC236}">
                <a16:creationId xmlns:a16="http://schemas.microsoft.com/office/drawing/2014/main" id="{D095000C-8922-4DE6-AA31-997521D82D13}"/>
              </a:ext>
            </a:extLst>
          </p:cNvPr>
          <p:cNvSpPr txBox="1"/>
          <p:nvPr/>
        </p:nvSpPr>
        <p:spPr>
          <a:xfrm>
            <a:off x="838200" y="4549906"/>
            <a:ext cx="9654139" cy="954107"/>
          </a:xfrm>
          <a:prstGeom prst="rect">
            <a:avLst/>
          </a:prstGeom>
          <a:noFill/>
        </p:spPr>
        <p:txBody>
          <a:bodyPr wrap="square">
            <a:spAutoFit/>
          </a:bodyPr>
          <a:lstStyle/>
          <a:p>
            <a:r>
              <a:rPr lang="en-US" sz="2800" dirty="0"/>
              <a:t>By using </a:t>
            </a:r>
            <a:r>
              <a:rPr lang="en-US" sz="2800" dirty="0" err="1"/>
              <a:t>SequenceFileInputFormat</a:t>
            </a:r>
            <a:r>
              <a:rPr lang="en-US" sz="2800" dirty="0"/>
              <a:t> we can extract the sequence file’s keys and values as an opaque binary object.</a:t>
            </a:r>
          </a:p>
        </p:txBody>
      </p:sp>
      <p:sp>
        <p:nvSpPr>
          <p:cNvPr id="6" name="Title 1">
            <a:extLst>
              <a:ext uri="{FF2B5EF4-FFF2-40B4-BE49-F238E27FC236}">
                <a16:creationId xmlns:a16="http://schemas.microsoft.com/office/drawing/2014/main" id="{B3996359-75FF-4DB4-AEE9-A56B9EE87709}"/>
              </a:ext>
            </a:extLst>
          </p:cNvPr>
          <p:cNvSpPr txBox="1">
            <a:spLocks/>
          </p:cNvSpPr>
          <p:nvPr/>
        </p:nvSpPr>
        <p:spPr>
          <a:xfrm>
            <a:off x="838200" y="4078875"/>
            <a:ext cx="10515600" cy="6166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effectLst/>
              </a:rPr>
              <a:t>6. </a:t>
            </a:r>
            <a:r>
              <a:rPr lang="en-US" sz="4000" b="1" dirty="0" err="1">
                <a:effectLst/>
              </a:rPr>
              <a:t>SequenceFileAsBinaryInputFormat</a:t>
            </a:r>
            <a:endParaRPr lang="en-US" sz="4000" b="1" dirty="0">
              <a:effectLst/>
            </a:endParaRPr>
          </a:p>
          <a:p>
            <a:br>
              <a:rPr lang="en-IN" sz="4000" b="1" dirty="0"/>
            </a:br>
            <a:endParaRPr lang="en-IN" sz="4000" b="1" dirty="0"/>
          </a:p>
        </p:txBody>
      </p:sp>
    </p:spTree>
    <p:extLst>
      <p:ext uri="{BB962C8B-B14F-4D97-AF65-F5344CB8AC3E}">
        <p14:creationId xmlns:p14="http://schemas.microsoft.com/office/powerpoint/2010/main" val="1437346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A05D-74A3-40B1-A2E7-2A4515F9705B}"/>
              </a:ext>
            </a:extLst>
          </p:cNvPr>
          <p:cNvSpPr>
            <a:spLocks noGrp="1"/>
          </p:cNvSpPr>
          <p:nvPr>
            <p:ph type="title"/>
          </p:nvPr>
        </p:nvSpPr>
        <p:spPr/>
        <p:txBody>
          <a:bodyPr/>
          <a:lstStyle/>
          <a:p>
            <a:r>
              <a:rPr lang="en-IN" b="1" dirty="0">
                <a:effectLst/>
              </a:rPr>
              <a:t>7. </a:t>
            </a:r>
            <a:r>
              <a:rPr lang="en-IN" b="1" dirty="0" err="1">
                <a:effectLst/>
              </a:rPr>
              <a:t>NlineInputFormat</a:t>
            </a:r>
            <a:br>
              <a:rPr lang="en-IN" b="1" dirty="0">
                <a:effectLst/>
              </a:rPr>
            </a:br>
            <a:endParaRPr lang="en-IN" dirty="0"/>
          </a:p>
        </p:txBody>
      </p:sp>
      <p:sp>
        <p:nvSpPr>
          <p:cNvPr id="3" name="Content Placeholder 2">
            <a:extLst>
              <a:ext uri="{FF2B5EF4-FFF2-40B4-BE49-F238E27FC236}">
                <a16:creationId xmlns:a16="http://schemas.microsoft.com/office/drawing/2014/main" id="{7325752C-97F3-495A-81BD-6F2C6BF63764}"/>
              </a:ext>
            </a:extLst>
          </p:cNvPr>
          <p:cNvSpPr>
            <a:spLocks noGrp="1"/>
          </p:cNvSpPr>
          <p:nvPr>
            <p:ph idx="1"/>
          </p:nvPr>
        </p:nvSpPr>
        <p:spPr/>
        <p:txBody>
          <a:bodyPr>
            <a:normAutofit fontScale="92500" lnSpcReduction="20000"/>
          </a:bodyPr>
          <a:lstStyle/>
          <a:p>
            <a:r>
              <a:rPr lang="en-US" dirty="0"/>
              <a:t>It is another form of </a:t>
            </a:r>
            <a:r>
              <a:rPr lang="en-US" dirty="0" err="1"/>
              <a:t>TextInputFormat</a:t>
            </a:r>
            <a:r>
              <a:rPr lang="en-US" dirty="0"/>
              <a:t> where the keys are byte offset of the line. And values are contents of the line. So, each mapper receives a variable number of lines of input with </a:t>
            </a:r>
            <a:r>
              <a:rPr lang="en-US" dirty="0" err="1"/>
              <a:t>TextInputFormat</a:t>
            </a:r>
            <a:r>
              <a:rPr lang="en-US" dirty="0"/>
              <a:t> and </a:t>
            </a:r>
            <a:r>
              <a:rPr lang="en-US" dirty="0" err="1"/>
              <a:t>KeyValueTextInputFormat</a:t>
            </a:r>
            <a:r>
              <a:rPr lang="en-US" dirty="0"/>
              <a:t>.</a:t>
            </a:r>
          </a:p>
          <a:p>
            <a:r>
              <a:rPr lang="en-US" dirty="0"/>
              <a:t>The number depends on the size of the split. Also, depends on the length of the lines. So, if want our mapper to receive a fixed number of lines of input, then we use </a:t>
            </a:r>
            <a:r>
              <a:rPr lang="en-US" dirty="0" err="1"/>
              <a:t>NLineInputFormat</a:t>
            </a:r>
            <a:r>
              <a:rPr lang="en-US" dirty="0"/>
              <a:t>.</a:t>
            </a:r>
          </a:p>
          <a:p>
            <a:r>
              <a:rPr lang="en-US" dirty="0"/>
              <a:t>N- It is the number of lines of input that each mapper receives.</a:t>
            </a:r>
          </a:p>
          <a:p>
            <a:r>
              <a:rPr lang="en-US" dirty="0"/>
              <a:t>By default (N=1), each mapper receives exactly one line of input.</a:t>
            </a:r>
          </a:p>
          <a:p>
            <a:r>
              <a:rPr lang="en-US" dirty="0"/>
              <a:t>Suppose N=2, then each split contains two lines. So, one mapper receives the first two Key-Value pairs. Another mapper receives the second two key-value pairs.</a:t>
            </a:r>
          </a:p>
          <a:p>
            <a:endParaRPr lang="en-IN" dirty="0"/>
          </a:p>
        </p:txBody>
      </p:sp>
    </p:spTree>
    <p:extLst>
      <p:ext uri="{BB962C8B-B14F-4D97-AF65-F5344CB8AC3E}">
        <p14:creationId xmlns:p14="http://schemas.microsoft.com/office/powerpoint/2010/main" val="1568998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C5F48-014D-41CD-A2D3-C34261DCB2F0}"/>
              </a:ext>
            </a:extLst>
          </p:cNvPr>
          <p:cNvSpPr>
            <a:spLocks noGrp="1"/>
          </p:cNvSpPr>
          <p:nvPr>
            <p:ph type="title"/>
          </p:nvPr>
        </p:nvSpPr>
        <p:spPr/>
        <p:txBody>
          <a:bodyPr/>
          <a:lstStyle/>
          <a:p>
            <a:r>
              <a:rPr lang="en-IN" b="1" dirty="0">
                <a:effectLst/>
              </a:rPr>
              <a:t>8. </a:t>
            </a:r>
            <a:r>
              <a:rPr lang="en-IN" b="1" dirty="0" err="1">
                <a:effectLst/>
              </a:rPr>
              <a:t>DBInputFormat</a:t>
            </a:r>
            <a:br>
              <a:rPr lang="en-IN" b="1" dirty="0">
                <a:effectLst/>
              </a:rPr>
            </a:br>
            <a:endParaRPr lang="en-IN" dirty="0"/>
          </a:p>
        </p:txBody>
      </p:sp>
      <p:sp>
        <p:nvSpPr>
          <p:cNvPr id="3" name="Content Placeholder 2">
            <a:extLst>
              <a:ext uri="{FF2B5EF4-FFF2-40B4-BE49-F238E27FC236}">
                <a16:creationId xmlns:a16="http://schemas.microsoft.com/office/drawing/2014/main" id="{E3279692-6B82-45E1-95D5-D8DBD495FF95}"/>
              </a:ext>
            </a:extLst>
          </p:cNvPr>
          <p:cNvSpPr>
            <a:spLocks noGrp="1"/>
          </p:cNvSpPr>
          <p:nvPr>
            <p:ph idx="1"/>
          </p:nvPr>
        </p:nvSpPr>
        <p:spPr/>
        <p:txBody>
          <a:bodyPr/>
          <a:lstStyle/>
          <a:p>
            <a:r>
              <a:rPr lang="en-IN" dirty="0"/>
              <a:t>This InputFormat reads data from a relational database, using JDBC. It also loads small datasets, perhaps for joining with large datasets from HDFS using </a:t>
            </a:r>
            <a:r>
              <a:rPr lang="en-IN" dirty="0" err="1"/>
              <a:t>MultipleInputs</a:t>
            </a:r>
            <a:r>
              <a:rPr lang="en-IN" dirty="0"/>
              <a:t>. Hence,</a:t>
            </a:r>
          </a:p>
          <a:p>
            <a:pPr>
              <a:buFont typeface="Arial" panose="020B0604020202020204" pitchFamily="34" charset="0"/>
              <a:buChar char="•"/>
            </a:pPr>
            <a:r>
              <a:rPr lang="en-IN" b="1" dirty="0"/>
              <a:t>Key –</a:t>
            </a:r>
            <a:r>
              <a:rPr lang="en-IN" dirty="0"/>
              <a:t> </a:t>
            </a:r>
            <a:r>
              <a:rPr lang="en-IN" dirty="0" err="1"/>
              <a:t>LongWritables</a:t>
            </a:r>
            <a:endParaRPr lang="en-IN" dirty="0"/>
          </a:p>
          <a:p>
            <a:pPr>
              <a:buFont typeface="Arial" panose="020B0604020202020204" pitchFamily="34" charset="0"/>
              <a:buChar char="•"/>
            </a:pPr>
            <a:r>
              <a:rPr lang="en-IN" b="1" dirty="0"/>
              <a:t>Value –</a:t>
            </a:r>
            <a:r>
              <a:rPr lang="en-IN" dirty="0"/>
              <a:t> </a:t>
            </a:r>
            <a:r>
              <a:rPr lang="en-IN" dirty="0" err="1"/>
              <a:t>DBWritables</a:t>
            </a:r>
            <a:r>
              <a:rPr lang="en-IN" dirty="0"/>
              <a:t>.</a:t>
            </a:r>
          </a:p>
          <a:p>
            <a:endParaRPr lang="en-IN" dirty="0"/>
          </a:p>
        </p:txBody>
      </p:sp>
    </p:spTree>
    <p:extLst>
      <p:ext uri="{BB962C8B-B14F-4D97-AF65-F5344CB8AC3E}">
        <p14:creationId xmlns:p14="http://schemas.microsoft.com/office/powerpoint/2010/main" val="369430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Map Reduce?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74" y="2291489"/>
            <a:ext cx="9098099" cy="3388094"/>
          </a:xfrm>
        </p:spPr>
      </p:pic>
      <p:sp>
        <p:nvSpPr>
          <p:cNvPr id="5" name="Rectangle 4"/>
          <p:cNvSpPr/>
          <p:nvPr/>
        </p:nvSpPr>
        <p:spPr>
          <a:xfrm>
            <a:off x="9234152" y="2331076"/>
            <a:ext cx="1197735" cy="34773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17024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57E4-2BC8-401D-9A1D-1A6F3600513F}"/>
              </a:ext>
            </a:extLst>
          </p:cNvPr>
          <p:cNvSpPr>
            <a:spLocks noGrp="1"/>
          </p:cNvSpPr>
          <p:nvPr>
            <p:ph type="title"/>
          </p:nvPr>
        </p:nvSpPr>
        <p:spPr/>
        <p:txBody>
          <a:bodyPr/>
          <a:lstStyle/>
          <a:p>
            <a:r>
              <a:rPr lang="en-IN" dirty="0"/>
              <a:t>Where to mention?</a:t>
            </a:r>
          </a:p>
        </p:txBody>
      </p:sp>
      <p:sp>
        <p:nvSpPr>
          <p:cNvPr id="3" name="Content Placeholder 2">
            <a:extLst>
              <a:ext uri="{FF2B5EF4-FFF2-40B4-BE49-F238E27FC236}">
                <a16:creationId xmlns:a16="http://schemas.microsoft.com/office/drawing/2014/main" id="{309AAC69-7B6F-473F-A024-61A200C0FB9E}"/>
              </a:ext>
            </a:extLst>
          </p:cNvPr>
          <p:cNvSpPr>
            <a:spLocks noGrp="1"/>
          </p:cNvSpPr>
          <p:nvPr>
            <p:ph idx="1"/>
          </p:nvPr>
        </p:nvSpPr>
        <p:spPr/>
        <p:txBody>
          <a:bodyPr/>
          <a:lstStyle/>
          <a:p>
            <a:r>
              <a:rPr lang="en-IN" dirty="0"/>
              <a:t>Driver code</a:t>
            </a:r>
          </a:p>
          <a:p>
            <a:r>
              <a:rPr lang="en-IN" dirty="0"/>
              <a:t> </a:t>
            </a:r>
            <a:r>
              <a:rPr lang="en-IN" dirty="0" err="1"/>
              <a:t>job.setInputFormatClass</a:t>
            </a:r>
            <a:r>
              <a:rPr lang="en-IN" dirty="0"/>
              <a:t>(</a:t>
            </a:r>
            <a:r>
              <a:rPr lang="en-IN" dirty="0" err="1">
                <a:highlight>
                  <a:srgbClr val="FFFF00"/>
                </a:highlight>
              </a:rPr>
              <a:t>DBInputFormat.class</a:t>
            </a:r>
            <a:r>
              <a:rPr lang="en-IN" dirty="0"/>
              <a:t>);</a:t>
            </a:r>
          </a:p>
          <a:p>
            <a:r>
              <a:rPr lang="en-IN" dirty="0"/>
              <a:t> </a:t>
            </a:r>
            <a:r>
              <a:rPr lang="en-IN" dirty="0" err="1"/>
              <a:t>job.setOutputFormatClass</a:t>
            </a:r>
            <a:r>
              <a:rPr lang="en-IN" dirty="0"/>
              <a:t>(</a:t>
            </a:r>
            <a:r>
              <a:rPr lang="en-IN" dirty="0" err="1">
                <a:highlight>
                  <a:srgbClr val="FFFF00"/>
                </a:highlight>
              </a:rPr>
              <a:t>DBOutputFormat.class</a:t>
            </a:r>
            <a:r>
              <a:rPr lang="en-IN" dirty="0"/>
              <a:t>);</a:t>
            </a:r>
          </a:p>
        </p:txBody>
      </p:sp>
    </p:spTree>
    <p:extLst>
      <p:ext uri="{BB962C8B-B14F-4D97-AF65-F5344CB8AC3E}">
        <p14:creationId xmlns:p14="http://schemas.microsoft.com/office/powerpoint/2010/main" val="399276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 Reader</a:t>
            </a:r>
          </a:p>
        </p:txBody>
      </p:sp>
      <p:sp>
        <p:nvSpPr>
          <p:cNvPr id="3" name="Content Placeholder 2"/>
          <p:cNvSpPr>
            <a:spLocks noGrp="1"/>
          </p:cNvSpPr>
          <p:nvPr>
            <p:ph idx="1"/>
          </p:nvPr>
        </p:nvSpPr>
        <p:spPr/>
        <p:txBody>
          <a:bodyPr/>
          <a:lstStyle/>
          <a:p>
            <a:r>
              <a:rPr lang="en-US" dirty="0"/>
              <a:t>The MapReduce </a:t>
            </a:r>
            <a:r>
              <a:rPr lang="en-US" dirty="0" err="1"/>
              <a:t>RecordReader</a:t>
            </a:r>
            <a:r>
              <a:rPr lang="en-US" dirty="0"/>
              <a:t> in Hadoop takes the byte-oriented view of input, provided by the </a:t>
            </a:r>
            <a:r>
              <a:rPr lang="en-US" dirty="0" err="1"/>
              <a:t>InputSplit</a:t>
            </a:r>
            <a:r>
              <a:rPr lang="en-US" dirty="0"/>
              <a:t> and presents as a record-oriented view for Mapper.</a:t>
            </a:r>
          </a:p>
          <a:p>
            <a:r>
              <a:rPr lang="en-US" dirty="0"/>
              <a:t>Map task passes the split to the </a:t>
            </a:r>
            <a:r>
              <a:rPr lang="en-US" b="1" dirty="0" err="1"/>
              <a:t>createRecordReader</a:t>
            </a:r>
            <a:r>
              <a:rPr lang="en-US" b="1" dirty="0"/>
              <a:t>()</a:t>
            </a:r>
            <a:r>
              <a:rPr lang="en-US" dirty="0"/>
              <a:t> method on InputFormat in task tracker to obtain a </a:t>
            </a:r>
            <a:r>
              <a:rPr lang="en-US" dirty="0" err="1"/>
              <a:t>RecordReader</a:t>
            </a:r>
            <a:r>
              <a:rPr lang="en-US" dirty="0"/>
              <a:t> for that split. The </a:t>
            </a:r>
            <a:r>
              <a:rPr lang="en-US" dirty="0" err="1"/>
              <a:t>RecordReader</a:t>
            </a:r>
            <a:r>
              <a:rPr lang="en-US" dirty="0"/>
              <a:t> load’s data from its source and converts into key-value pairs suitable for reading by the</a:t>
            </a:r>
            <a:r>
              <a:rPr lang="en-US" b="1" dirty="0"/>
              <a:t> </a:t>
            </a:r>
            <a:r>
              <a:rPr lang="en-US" b="1" dirty="0">
                <a:hlinkClick r:id="rId2"/>
              </a:rPr>
              <a:t>mapper.</a:t>
            </a:r>
            <a:endParaRPr lang="en-US" dirty="0"/>
          </a:p>
        </p:txBody>
      </p:sp>
    </p:spTree>
    <p:extLst>
      <p:ext uri="{BB962C8B-B14F-4D97-AF65-F5344CB8AC3E}">
        <p14:creationId xmlns:p14="http://schemas.microsoft.com/office/powerpoint/2010/main" val="4048411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634582" y="1275009"/>
            <a:ext cx="8061868" cy="3892304"/>
          </a:xfrm>
          <a:prstGeom prst="rect">
            <a:avLst/>
          </a:prstGeom>
        </p:spPr>
      </p:pic>
    </p:spTree>
    <p:extLst>
      <p:ext uri="{BB962C8B-B14F-4D97-AF65-F5344CB8AC3E}">
        <p14:creationId xmlns:p14="http://schemas.microsoft.com/office/powerpoint/2010/main" val="990022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Hadoop Record Reader in MapReduce</a:t>
            </a:r>
            <a:br>
              <a:rPr lang="en-US" b="1" dirty="0"/>
            </a:br>
            <a:endParaRPr lang="en-US" dirty="0"/>
          </a:p>
        </p:txBody>
      </p:sp>
      <p:sp>
        <p:nvSpPr>
          <p:cNvPr id="3" name="Content Placeholder 2"/>
          <p:cNvSpPr>
            <a:spLocks noGrp="1"/>
          </p:cNvSpPr>
          <p:nvPr>
            <p:ph idx="1"/>
          </p:nvPr>
        </p:nvSpPr>
        <p:spPr>
          <a:xfrm>
            <a:off x="746975" y="1493949"/>
            <a:ext cx="11050073" cy="4683014"/>
          </a:xfrm>
        </p:spPr>
        <p:txBody>
          <a:bodyPr/>
          <a:lstStyle/>
          <a:p>
            <a:pPr marL="0" indent="0">
              <a:buNone/>
            </a:pPr>
            <a:r>
              <a:rPr lang="en-US" b="1" dirty="0"/>
              <a:t>i. </a:t>
            </a:r>
            <a:r>
              <a:rPr lang="en-US" b="1" dirty="0" err="1"/>
              <a:t>LineRecordReader</a:t>
            </a:r>
            <a:endParaRPr lang="en-US" b="1" dirty="0"/>
          </a:p>
          <a:p>
            <a:pPr marL="0" indent="0">
              <a:buNone/>
            </a:pPr>
            <a:r>
              <a:rPr lang="en-US" b="1" dirty="0"/>
              <a:t>ii. </a:t>
            </a:r>
            <a:r>
              <a:rPr lang="en-US" b="1" dirty="0" err="1"/>
              <a:t>SequenceFileRecordReader</a:t>
            </a:r>
            <a:endParaRPr lang="en-US" b="1" dirty="0"/>
          </a:p>
          <a:p>
            <a:endParaRPr lang="en-US" dirty="0"/>
          </a:p>
          <a:p>
            <a:r>
              <a:rPr lang="en-US" b="1" dirty="0"/>
              <a:t>Maximum size for a Single Record</a:t>
            </a:r>
          </a:p>
          <a:p>
            <a:r>
              <a:rPr lang="en-US" dirty="0" err="1"/>
              <a:t>conf.setInt</a:t>
            </a:r>
            <a:r>
              <a:rPr lang="en-US" dirty="0"/>
              <a:t>("</a:t>
            </a:r>
            <a:r>
              <a:rPr lang="en-US" dirty="0" err="1"/>
              <a:t>mapred.linerecordreader.maxlength</a:t>
            </a:r>
            <a:r>
              <a:rPr lang="en-US" dirty="0"/>
              <a:t>", </a:t>
            </a:r>
            <a:r>
              <a:rPr lang="en-US" dirty="0" err="1"/>
              <a:t>Integer.MAX_VALUE</a:t>
            </a:r>
            <a:r>
              <a:rPr lang="en-US" dirty="0"/>
              <a:t>);</a:t>
            </a:r>
          </a:p>
          <a:p>
            <a:r>
              <a:rPr lang="en-US" dirty="0"/>
              <a:t>A line with a size greater than this maximum value (default is 2,147,483,647) will be ignored.</a:t>
            </a:r>
          </a:p>
        </p:txBody>
      </p:sp>
    </p:spTree>
    <p:extLst>
      <p:ext uri="{BB962C8B-B14F-4D97-AF65-F5344CB8AC3E}">
        <p14:creationId xmlns:p14="http://schemas.microsoft.com/office/powerpoint/2010/main" val="3841162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Record Writer</a:t>
            </a:r>
          </a:p>
        </p:txBody>
      </p:sp>
      <p:sp>
        <p:nvSpPr>
          <p:cNvPr id="3" name="Content Placeholder 2"/>
          <p:cNvSpPr>
            <a:spLocks noGrp="1"/>
          </p:cNvSpPr>
          <p:nvPr>
            <p:ph idx="1"/>
          </p:nvPr>
        </p:nvSpPr>
        <p:spPr>
          <a:xfrm>
            <a:off x="586854" y="1487606"/>
            <a:ext cx="10766946" cy="4689357"/>
          </a:xfrm>
        </p:spPr>
        <p:txBody>
          <a:bodyPr>
            <a:normAutofit/>
          </a:bodyPr>
          <a:lstStyle/>
          <a:p>
            <a:r>
              <a:rPr lang="en-US" dirty="0"/>
              <a:t>Record Writer writes these output key-value pairs from the Reducer phase to output files.</a:t>
            </a:r>
          </a:p>
          <a:p>
            <a:r>
              <a:rPr lang="en-US" b="1" dirty="0" err="1"/>
              <a:t>TextOutputFormat</a:t>
            </a:r>
            <a:endParaRPr lang="en-US" b="1" dirty="0"/>
          </a:p>
          <a:p>
            <a:r>
              <a:rPr lang="en-US" b="1" dirty="0" err="1"/>
              <a:t>SequenceFileOutputFormat</a:t>
            </a:r>
            <a:endParaRPr lang="en-US" b="1" dirty="0"/>
          </a:p>
          <a:p>
            <a:r>
              <a:rPr lang="en-US" b="1" dirty="0" err="1"/>
              <a:t>SequenceFileAsBinaryOutputFormat</a:t>
            </a:r>
            <a:endParaRPr lang="en-US" b="1" dirty="0"/>
          </a:p>
          <a:p>
            <a:r>
              <a:rPr lang="en-US" b="1" dirty="0" err="1"/>
              <a:t>MapFileOutputFormat</a:t>
            </a:r>
            <a:endParaRPr lang="en-US" b="1" dirty="0"/>
          </a:p>
          <a:p>
            <a:r>
              <a:rPr lang="en-US" b="1" dirty="0" err="1"/>
              <a:t>MultipleOutputs</a:t>
            </a:r>
            <a:endParaRPr lang="en-US" b="1" dirty="0"/>
          </a:p>
          <a:p>
            <a:r>
              <a:rPr lang="en-US" b="1" dirty="0" err="1"/>
              <a:t>LazyOutputFormat</a:t>
            </a:r>
            <a:endParaRPr lang="en-US" b="1" dirty="0"/>
          </a:p>
          <a:p>
            <a:r>
              <a:rPr lang="en-US" b="1" dirty="0" err="1"/>
              <a:t>DBOutputFormat</a:t>
            </a:r>
            <a:endParaRPr lang="en-US" b="1" dirty="0"/>
          </a:p>
          <a:p>
            <a:endParaRPr lang="en-US" dirty="0"/>
          </a:p>
        </p:txBody>
      </p:sp>
    </p:spTree>
    <p:extLst>
      <p:ext uri="{BB962C8B-B14F-4D97-AF65-F5344CB8AC3E}">
        <p14:creationId xmlns:p14="http://schemas.microsoft.com/office/powerpoint/2010/main" val="2193241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Programs for Word count Problem</a:t>
            </a:r>
          </a:p>
        </p:txBody>
      </p:sp>
      <p:sp>
        <p:nvSpPr>
          <p:cNvPr id="3" name="Content Placeholder 2"/>
          <p:cNvSpPr>
            <a:spLocks noGrp="1"/>
          </p:cNvSpPr>
          <p:nvPr>
            <p:ph idx="1"/>
          </p:nvPr>
        </p:nvSpPr>
        <p:spPr/>
        <p:txBody>
          <a:bodyPr/>
          <a:lstStyle/>
          <a:p>
            <a:r>
              <a:rPr lang="en-US" dirty="0"/>
              <a:t>Driver Code</a:t>
            </a:r>
          </a:p>
          <a:p>
            <a:r>
              <a:rPr lang="en-US" dirty="0"/>
              <a:t>Mapper Code</a:t>
            </a:r>
          </a:p>
          <a:p>
            <a:r>
              <a:rPr lang="en-US" dirty="0"/>
              <a:t>Reducer Code</a:t>
            </a:r>
          </a:p>
        </p:txBody>
      </p:sp>
    </p:spTree>
    <p:extLst>
      <p:ext uri="{BB962C8B-B14F-4D97-AF65-F5344CB8AC3E}">
        <p14:creationId xmlns:p14="http://schemas.microsoft.com/office/powerpoint/2010/main" val="3211892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81466E-964C-44C0-A78F-06DFF4DB6278}"/>
              </a:ext>
            </a:extLst>
          </p:cNvPr>
          <p:cNvSpPr>
            <a:spLocks noGrp="1"/>
          </p:cNvSpPr>
          <p:nvPr>
            <p:ph idx="1"/>
          </p:nvPr>
        </p:nvSpPr>
        <p:spPr>
          <a:xfrm>
            <a:off x="539015" y="327259"/>
            <a:ext cx="11126804" cy="6237170"/>
          </a:xfrm>
        </p:spPr>
        <p:txBody>
          <a:bodyPr>
            <a:normAutofit fontScale="70000" lnSpcReduction="20000"/>
          </a:bodyPr>
          <a:lstStyle/>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java.io.IOException</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java.util.StringTokenizer</a:t>
            </a:r>
            <a:r>
              <a:rPr lang="en-IN" sz="1800" b="1" dirty="0">
                <a:solidFill>
                  <a:srgbClr val="000000"/>
                </a:solidFill>
                <a:latin typeface="Courier New" panose="02070309020205020404" pitchFamily="49" charset="0"/>
              </a:rPr>
              <a:t>;</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org.apache.hadoop.conf.Configuration</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org.apache.hadoop.fs.Path</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org.apache.hadoop.io.IntWritable</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org.apache.hadoop.io.Text</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US" sz="1800" b="1" dirty="0">
                <a:solidFill>
                  <a:srgbClr val="7F0055"/>
                </a:solidFill>
                <a:latin typeface="Courier New" panose="02070309020205020404" pitchFamily="49" charset="0"/>
              </a:rPr>
              <a:t>import</a:t>
            </a:r>
            <a:r>
              <a:rPr lang="en-US" sz="1800" b="1" dirty="0">
                <a:solidFill>
                  <a:srgbClr val="000000"/>
                </a:solidFill>
                <a:latin typeface="Courier New" panose="02070309020205020404" pitchFamily="49" charset="0"/>
              </a:rPr>
              <a:t> </a:t>
            </a:r>
            <a:r>
              <a:rPr lang="en-US" sz="1800" b="1" dirty="0" err="1">
                <a:solidFill>
                  <a:srgbClr val="000000"/>
                </a:solidFill>
                <a:latin typeface="Courier New" panose="02070309020205020404" pitchFamily="49" charset="0"/>
              </a:rPr>
              <a:t>org.apache.hadoop.mapreduce.Job</a:t>
            </a:r>
            <a:r>
              <a:rPr lang="en-US"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org.apache.hadoop.mapreduce.Mapper</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US" sz="1800" b="1" dirty="0">
                <a:solidFill>
                  <a:srgbClr val="7F0055"/>
                </a:solidFill>
                <a:latin typeface="Courier New" panose="02070309020205020404" pitchFamily="49" charset="0"/>
              </a:rPr>
              <a:t>import</a:t>
            </a:r>
            <a:r>
              <a:rPr lang="en-US" sz="1800" b="1" dirty="0">
                <a:solidFill>
                  <a:srgbClr val="000000"/>
                </a:solidFill>
                <a:latin typeface="Courier New" panose="02070309020205020404" pitchFamily="49" charset="0"/>
              </a:rPr>
              <a:t> </a:t>
            </a:r>
            <a:r>
              <a:rPr lang="en-US" sz="1800" b="1" dirty="0" err="1">
                <a:solidFill>
                  <a:srgbClr val="000000"/>
                </a:solidFill>
                <a:latin typeface="Courier New" panose="02070309020205020404" pitchFamily="49" charset="0"/>
              </a:rPr>
              <a:t>org.apache.hadoop.mapreduce.Reducer</a:t>
            </a:r>
            <a:r>
              <a:rPr lang="en-US"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org.apache.hadoop.mapreduce.lib.input.FileInputFormat</a:t>
            </a:r>
            <a:r>
              <a:rPr lang="en-IN" sz="1800" b="1" dirty="0">
                <a:solidFill>
                  <a:srgbClr val="000000"/>
                </a:solidFill>
                <a:latin typeface="Courier New" panose="02070309020205020404" pitchFamily="49" charset="0"/>
              </a:rPr>
              <a:t>;</a:t>
            </a:r>
          </a:p>
          <a:p>
            <a:pPr marL="0" indent="0" algn="l">
              <a:lnSpc>
                <a:spcPct val="120000"/>
              </a:lnSpc>
              <a:spcBef>
                <a:spcPts val="0"/>
              </a:spcBef>
              <a:buNone/>
            </a:pPr>
            <a:r>
              <a:rPr lang="en-IN" sz="1800" b="1" dirty="0">
                <a:solidFill>
                  <a:srgbClr val="7F0055"/>
                </a:solidFill>
                <a:latin typeface="Courier New" panose="02070309020205020404" pitchFamily="49" charset="0"/>
              </a:rPr>
              <a:t>import</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org.apache.hadoop.mapreduce.lib.output.FileOutputFormat</a:t>
            </a:r>
            <a:r>
              <a:rPr lang="en-IN" sz="1800" b="1" dirty="0">
                <a:solidFill>
                  <a:srgbClr val="000000"/>
                </a:solidFill>
                <a:latin typeface="Courier New" panose="02070309020205020404" pitchFamily="49" charset="0"/>
              </a:rPr>
              <a:t>;</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IN" sz="1800" b="1" dirty="0">
                <a:solidFill>
                  <a:srgbClr val="7F0055"/>
                </a:solidFill>
                <a:latin typeface="Courier New" panose="02070309020205020404" pitchFamily="49" charset="0"/>
              </a:rPr>
              <a:t>public</a:t>
            </a:r>
            <a:r>
              <a:rPr lang="en-IN" sz="1800" b="1"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class</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WordCount</a:t>
            </a:r>
            <a:r>
              <a:rPr lang="en-IN" sz="1800" b="1" dirty="0">
                <a:solidFill>
                  <a:srgbClr val="000000"/>
                </a:solidFill>
                <a:latin typeface="Courier New" panose="02070309020205020404" pitchFamily="49" charset="0"/>
              </a:rPr>
              <a:t> {</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IN" sz="1800"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public</a:t>
            </a:r>
            <a:r>
              <a:rPr lang="en-IN" sz="1800" b="1"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static</a:t>
            </a:r>
            <a:r>
              <a:rPr lang="en-IN" sz="1800" b="1"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class</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TokenizerMapper</a:t>
            </a:r>
            <a:r>
              <a:rPr lang="en-IN" sz="1800" b="1" dirty="0">
                <a:solidFill>
                  <a:srgbClr val="000000"/>
                </a:solidFill>
                <a:latin typeface="Courier New" panose="02070309020205020404" pitchFamily="49" charset="0"/>
              </a:rPr>
              <a:t> e</a:t>
            </a:r>
            <a:r>
              <a:rPr lang="en-US" sz="1800" b="1" dirty="0" err="1">
                <a:solidFill>
                  <a:srgbClr val="7F0055"/>
                </a:solidFill>
                <a:latin typeface="Courier New" panose="02070309020205020404" pitchFamily="49" charset="0"/>
              </a:rPr>
              <a:t>xtends</a:t>
            </a:r>
            <a:r>
              <a:rPr lang="en-US" sz="1800" b="1" dirty="0">
                <a:solidFill>
                  <a:srgbClr val="000000"/>
                </a:solidFill>
                <a:latin typeface="Courier New" panose="02070309020205020404" pitchFamily="49" charset="0"/>
              </a:rPr>
              <a:t> </a:t>
            </a:r>
            <a:r>
              <a:rPr lang="en-US" sz="1800" b="1" dirty="0">
                <a:solidFill>
                  <a:srgbClr val="000000"/>
                </a:solidFill>
                <a:highlight>
                  <a:srgbClr val="FFFF00"/>
                </a:highlight>
                <a:latin typeface="Courier New" panose="02070309020205020404" pitchFamily="49" charset="0"/>
              </a:rPr>
              <a:t>Mapper&lt;Object, Text, Text, </a:t>
            </a:r>
            <a:r>
              <a:rPr lang="en-US" sz="1800" b="1" dirty="0" err="1">
                <a:solidFill>
                  <a:srgbClr val="000000"/>
                </a:solidFill>
                <a:highlight>
                  <a:srgbClr val="FFFF00"/>
                </a:highlight>
                <a:latin typeface="Courier New" panose="02070309020205020404" pitchFamily="49" charset="0"/>
              </a:rPr>
              <a:t>IntWritable</a:t>
            </a:r>
            <a:r>
              <a:rPr lang="en-US" sz="1800" b="1" dirty="0">
                <a:solidFill>
                  <a:srgbClr val="000000"/>
                </a:solidFill>
                <a:highlight>
                  <a:srgbClr val="FFFF00"/>
                </a:highlight>
                <a:latin typeface="Courier New" panose="02070309020205020404" pitchFamily="49" charset="0"/>
              </a:rPr>
              <a:t>&gt;{</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US" sz="1800"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private</a:t>
            </a:r>
            <a:r>
              <a:rPr lang="en-US" sz="1800" b="1"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final</a:t>
            </a:r>
            <a:r>
              <a:rPr lang="en-US" sz="1800" b="1"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static</a:t>
            </a:r>
            <a:r>
              <a:rPr lang="en-US" sz="1800" b="1" dirty="0">
                <a:solidFill>
                  <a:srgbClr val="000000"/>
                </a:solidFill>
                <a:latin typeface="Courier New" panose="02070309020205020404" pitchFamily="49" charset="0"/>
              </a:rPr>
              <a:t> </a:t>
            </a:r>
            <a:r>
              <a:rPr lang="en-US" sz="1800" b="1" dirty="0" err="1">
                <a:solidFill>
                  <a:srgbClr val="000000"/>
                </a:solidFill>
                <a:latin typeface="Courier New" panose="02070309020205020404" pitchFamily="49" charset="0"/>
              </a:rPr>
              <a:t>IntWritable</a:t>
            </a:r>
            <a:r>
              <a:rPr lang="en-US" sz="1800" b="1" dirty="0">
                <a:solidFill>
                  <a:srgbClr val="000000"/>
                </a:solidFill>
                <a:latin typeface="Courier New" panose="02070309020205020404" pitchFamily="49" charset="0"/>
              </a:rPr>
              <a:t> </a:t>
            </a:r>
            <a:r>
              <a:rPr lang="en-US" sz="1800" b="1" i="1" dirty="0">
                <a:solidFill>
                  <a:srgbClr val="0000C0"/>
                </a:solidFill>
                <a:latin typeface="Courier New" panose="02070309020205020404" pitchFamily="49" charset="0"/>
              </a:rPr>
              <a:t>one</a:t>
            </a:r>
            <a:r>
              <a:rPr lang="en-US" sz="1800" b="1" i="1" dirty="0">
                <a:solidFill>
                  <a:srgbClr val="000000"/>
                </a:solidFill>
                <a:latin typeface="Courier New" panose="02070309020205020404" pitchFamily="49" charset="0"/>
              </a:rPr>
              <a:t> = </a:t>
            </a:r>
            <a:r>
              <a:rPr lang="en-US" sz="1800" b="1" i="1" dirty="0">
                <a:solidFill>
                  <a:srgbClr val="7F0055"/>
                </a:solidFill>
                <a:latin typeface="Courier New" panose="02070309020205020404" pitchFamily="49" charset="0"/>
              </a:rPr>
              <a:t>new</a:t>
            </a:r>
            <a:r>
              <a:rPr lang="en-US" sz="1800" b="1" i="1" dirty="0">
                <a:solidFill>
                  <a:srgbClr val="000000"/>
                </a:solidFill>
                <a:latin typeface="Courier New" panose="02070309020205020404" pitchFamily="49" charset="0"/>
              </a:rPr>
              <a:t> </a:t>
            </a:r>
            <a:r>
              <a:rPr lang="en-US" sz="1800" b="1" i="1" dirty="0" err="1">
                <a:solidFill>
                  <a:srgbClr val="000000"/>
                </a:solidFill>
                <a:latin typeface="Courier New" panose="02070309020205020404" pitchFamily="49" charset="0"/>
              </a:rPr>
              <a:t>IntWritable</a:t>
            </a:r>
            <a:r>
              <a:rPr lang="en-US" sz="1800" b="1" i="1" dirty="0">
                <a:solidFill>
                  <a:srgbClr val="000000"/>
                </a:solidFill>
                <a:latin typeface="Courier New" panose="02070309020205020404" pitchFamily="49" charset="0"/>
              </a:rPr>
              <a:t>(1);</a:t>
            </a:r>
          </a:p>
          <a:p>
            <a:pPr marL="0" indent="0" algn="l">
              <a:lnSpc>
                <a:spcPct val="120000"/>
              </a:lnSpc>
              <a:spcBef>
                <a:spcPts val="0"/>
              </a:spcBef>
              <a:buNone/>
            </a:pPr>
            <a:r>
              <a:rPr lang="en-US" sz="1800"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private</a:t>
            </a:r>
            <a:r>
              <a:rPr lang="en-US" sz="1800" b="1" dirty="0">
                <a:solidFill>
                  <a:srgbClr val="000000"/>
                </a:solidFill>
                <a:latin typeface="Courier New" panose="02070309020205020404" pitchFamily="49" charset="0"/>
              </a:rPr>
              <a:t> Text </a:t>
            </a:r>
            <a:r>
              <a:rPr lang="en-US" sz="1800" b="1" dirty="0">
                <a:solidFill>
                  <a:srgbClr val="0000C0"/>
                </a:solidFill>
                <a:latin typeface="Courier New" panose="02070309020205020404" pitchFamily="49" charset="0"/>
              </a:rPr>
              <a:t>word</a:t>
            </a:r>
            <a:r>
              <a:rPr lang="en-US" sz="1800" b="1" dirty="0">
                <a:solidFill>
                  <a:srgbClr val="000000"/>
                </a:solidFill>
                <a:latin typeface="Courier New" panose="02070309020205020404" pitchFamily="49" charset="0"/>
              </a:rPr>
              <a:t> = </a:t>
            </a:r>
            <a:r>
              <a:rPr lang="en-US" sz="1800" b="1" dirty="0">
                <a:solidFill>
                  <a:srgbClr val="7F0055"/>
                </a:solidFill>
                <a:latin typeface="Courier New" panose="02070309020205020404" pitchFamily="49" charset="0"/>
              </a:rPr>
              <a:t>new</a:t>
            </a:r>
            <a:r>
              <a:rPr lang="en-US" sz="1800" b="1" dirty="0">
                <a:solidFill>
                  <a:srgbClr val="000000"/>
                </a:solidFill>
                <a:latin typeface="Courier New" panose="02070309020205020404" pitchFamily="49" charset="0"/>
              </a:rPr>
              <a:t> Text();</a:t>
            </a:r>
          </a:p>
          <a:p>
            <a:pPr marL="0" indent="0" algn="l">
              <a:lnSpc>
                <a:spcPct val="120000"/>
              </a:lnSpc>
              <a:spcBef>
                <a:spcPts val="0"/>
              </a:spcBef>
              <a:buNone/>
            </a:pPr>
            <a:endParaRPr lang="en-IN" sz="1800" dirty="0">
              <a:latin typeface="Courier New" panose="02070309020205020404" pitchFamily="49" charset="0"/>
            </a:endParaRPr>
          </a:p>
          <a:p>
            <a:pPr marL="0" indent="0" algn="l">
              <a:lnSpc>
                <a:spcPct val="120000"/>
              </a:lnSpc>
              <a:spcBef>
                <a:spcPts val="0"/>
              </a:spcBef>
              <a:buNone/>
            </a:pPr>
            <a:r>
              <a:rPr lang="en-US" sz="1800" dirty="0">
                <a:solidFill>
                  <a:srgbClr val="000000"/>
                </a:solidFill>
                <a:latin typeface="Courier New" panose="02070309020205020404" pitchFamily="49" charset="0"/>
              </a:rPr>
              <a:t>    </a:t>
            </a:r>
            <a:r>
              <a:rPr lang="en-US" sz="1800" b="1" dirty="0">
                <a:solidFill>
                  <a:srgbClr val="7F0055"/>
                </a:solidFill>
                <a:latin typeface="Courier New" panose="02070309020205020404" pitchFamily="49" charset="0"/>
              </a:rPr>
              <a:t>public</a:t>
            </a:r>
            <a:r>
              <a:rPr lang="en-US" sz="1800" b="1" dirty="0">
                <a:solidFill>
                  <a:srgbClr val="000000"/>
                </a:solidFill>
                <a:latin typeface="Courier New" panose="02070309020205020404" pitchFamily="49" charset="0"/>
              </a:rPr>
              <a:t> </a:t>
            </a:r>
            <a:r>
              <a:rPr lang="en-US" sz="1800" b="1" dirty="0">
                <a:solidFill>
                  <a:srgbClr val="7F0055"/>
                </a:solidFill>
                <a:highlight>
                  <a:srgbClr val="FFFF00"/>
                </a:highlight>
                <a:latin typeface="Courier New" panose="02070309020205020404" pitchFamily="49" charset="0"/>
              </a:rPr>
              <a:t>void</a:t>
            </a:r>
            <a:r>
              <a:rPr lang="en-US" sz="1800" b="1" dirty="0">
                <a:solidFill>
                  <a:srgbClr val="000000"/>
                </a:solidFill>
                <a:highlight>
                  <a:srgbClr val="FFFF00"/>
                </a:highlight>
                <a:latin typeface="Courier New" panose="02070309020205020404" pitchFamily="49" charset="0"/>
              </a:rPr>
              <a:t> map(Object </a:t>
            </a:r>
            <a:r>
              <a:rPr lang="en-US" sz="1800" b="1" dirty="0">
                <a:solidFill>
                  <a:srgbClr val="6A3E3E"/>
                </a:solidFill>
                <a:highlight>
                  <a:srgbClr val="FFFF00"/>
                </a:highlight>
                <a:latin typeface="Courier New" panose="02070309020205020404" pitchFamily="49" charset="0"/>
              </a:rPr>
              <a:t>key</a:t>
            </a:r>
            <a:r>
              <a:rPr lang="en-US" sz="1800" b="1" dirty="0">
                <a:solidFill>
                  <a:srgbClr val="000000"/>
                </a:solidFill>
                <a:highlight>
                  <a:srgbClr val="FFFF00"/>
                </a:highlight>
                <a:latin typeface="Courier New" panose="02070309020205020404" pitchFamily="49" charset="0"/>
              </a:rPr>
              <a:t>, Text </a:t>
            </a:r>
            <a:r>
              <a:rPr lang="en-US" sz="1800" b="1" dirty="0">
                <a:solidFill>
                  <a:srgbClr val="6A3E3E"/>
                </a:solidFill>
                <a:highlight>
                  <a:srgbClr val="FFFF00"/>
                </a:highlight>
                <a:latin typeface="Courier New" panose="02070309020205020404" pitchFamily="49" charset="0"/>
              </a:rPr>
              <a:t>value</a:t>
            </a:r>
            <a:r>
              <a:rPr lang="en-US" sz="1800" b="1" dirty="0">
                <a:solidFill>
                  <a:srgbClr val="000000"/>
                </a:solidFill>
                <a:highlight>
                  <a:srgbClr val="FFFF00"/>
                </a:highlight>
                <a:latin typeface="Courier New" panose="02070309020205020404" pitchFamily="49" charset="0"/>
              </a:rPr>
              <a:t>, Context </a:t>
            </a:r>
            <a:r>
              <a:rPr lang="en-US" sz="1800" b="1" dirty="0" err="1">
                <a:solidFill>
                  <a:srgbClr val="6A3E3E"/>
                </a:solidFill>
                <a:highlight>
                  <a:srgbClr val="FFFF00"/>
                </a:highlight>
                <a:latin typeface="Courier New" panose="02070309020205020404" pitchFamily="49" charset="0"/>
              </a:rPr>
              <a:t>context</a:t>
            </a:r>
            <a:r>
              <a:rPr lang="en-IN" sz="1800"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throws</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IOException</a:t>
            </a:r>
            <a:r>
              <a:rPr lang="en-IN" sz="1800" b="1" dirty="0">
                <a:solidFill>
                  <a:srgbClr val="000000"/>
                </a:solidFill>
                <a:latin typeface="Courier New" panose="02070309020205020404" pitchFamily="49" charset="0"/>
              </a:rPr>
              <a:t>, </a:t>
            </a:r>
            <a:r>
              <a:rPr lang="en-IN" sz="1800" b="1" dirty="0" err="1">
                <a:solidFill>
                  <a:srgbClr val="000000"/>
                </a:solidFill>
                <a:latin typeface="Courier New" panose="02070309020205020404" pitchFamily="49" charset="0"/>
              </a:rPr>
              <a:t>InterruptedException</a:t>
            </a:r>
            <a:r>
              <a:rPr lang="en-IN" sz="1800" b="1" dirty="0">
                <a:solidFill>
                  <a:srgbClr val="000000"/>
                </a:solidFill>
                <a:latin typeface="Courier New" panose="02070309020205020404" pitchFamily="49" charset="0"/>
              </a:rPr>
              <a:t> {</a:t>
            </a:r>
          </a:p>
          <a:p>
            <a:pPr marL="0" indent="0" algn="l">
              <a:lnSpc>
                <a:spcPct val="120000"/>
              </a:lnSpc>
              <a:spcBef>
                <a:spcPts val="0"/>
              </a:spcBef>
              <a:buNone/>
            </a:pPr>
            <a:r>
              <a:rPr lang="en-US" sz="1800" dirty="0">
                <a:solidFill>
                  <a:srgbClr val="000000"/>
                </a:solidFill>
                <a:latin typeface="Courier New" panose="02070309020205020404" pitchFamily="49" charset="0"/>
              </a:rPr>
              <a:t>      </a:t>
            </a:r>
            <a:r>
              <a:rPr lang="en-US" sz="1800" dirty="0" err="1">
                <a:solidFill>
                  <a:srgbClr val="000000"/>
                </a:solidFill>
                <a:latin typeface="Courier New" panose="02070309020205020404" pitchFamily="49" charset="0"/>
              </a:rPr>
              <a:t>StringTokenizer</a:t>
            </a:r>
            <a:r>
              <a:rPr lang="en-US" sz="1800" dirty="0">
                <a:solidFill>
                  <a:srgbClr val="000000"/>
                </a:solidFill>
                <a:latin typeface="Courier New" panose="02070309020205020404" pitchFamily="49" charset="0"/>
              </a:rPr>
              <a:t> </a:t>
            </a:r>
            <a:r>
              <a:rPr lang="en-US" sz="1800" dirty="0" err="1">
                <a:solidFill>
                  <a:srgbClr val="6A3E3E"/>
                </a:solidFill>
                <a:latin typeface="Courier New" panose="02070309020205020404" pitchFamily="49" charset="0"/>
              </a:rPr>
              <a:t>itr</a:t>
            </a:r>
            <a:r>
              <a:rPr lang="en-US" sz="1800" dirty="0">
                <a:solidFill>
                  <a:srgbClr val="000000"/>
                </a:solidFill>
                <a:latin typeface="Courier New" panose="02070309020205020404" pitchFamily="49" charset="0"/>
              </a:rPr>
              <a:t> = </a:t>
            </a:r>
            <a:r>
              <a:rPr lang="en-US" sz="1800" b="1" dirty="0">
                <a:solidFill>
                  <a:srgbClr val="7F0055"/>
                </a:solidFill>
                <a:latin typeface="Courier New" panose="02070309020205020404" pitchFamily="49" charset="0"/>
              </a:rPr>
              <a:t>new</a:t>
            </a:r>
            <a:r>
              <a:rPr lang="en-US" sz="1800" b="1" dirty="0">
                <a:solidFill>
                  <a:srgbClr val="000000"/>
                </a:solidFill>
                <a:latin typeface="Courier New" panose="02070309020205020404" pitchFamily="49" charset="0"/>
              </a:rPr>
              <a:t> </a:t>
            </a:r>
            <a:r>
              <a:rPr lang="en-US" sz="1800" b="1" dirty="0" err="1">
                <a:solidFill>
                  <a:srgbClr val="000000"/>
                </a:solidFill>
                <a:latin typeface="Courier New" panose="02070309020205020404" pitchFamily="49" charset="0"/>
              </a:rPr>
              <a:t>StringTokenizer</a:t>
            </a:r>
            <a:r>
              <a:rPr lang="en-US" sz="1800" b="1" dirty="0">
                <a:solidFill>
                  <a:srgbClr val="000000"/>
                </a:solidFill>
                <a:latin typeface="Courier New" panose="02070309020205020404" pitchFamily="49" charset="0"/>
              </a:rPr>
              <a:t>(</a:t>
            </a:r>
            <a:r>
              <a:rPr lang="en-US" sz="1800" b="1" dirty="0" err="1">
                <a:solidFill>
                  <a:srgbClr val="6A3E3E"/>
                </a:solidFill>
                <a:latin typeface="Courier New" panose="02070309020205020404" pitchFamily="49" charset="0"/>
              </a:rPr>
              <a:t>value</a:t>
            </a:r>
            <a:r>
              <a:rPr lang="en-US" sz="1800" b="1" dirty="0" err="1">
                <a:solidFill>
                  <a:srgbClr val="000000"/>
                </a:solidFill>
                <a:latin typeface="Courier New" panose="02070309020205020404" pitchFamily="49" charset="0"/>
              </a:rPr>
              <a:t>.toString</a:t>
            </a:r>
            <a:r>
              <a:rPr lang="en-US" sz="1800" b="1" dirty="0">
                <a:solidFill>
                  <a:srgbClr val="000000"/>
                </a:solidFill>
                <a:latin typeface="Courier New" panose="02070309020205020404" pitchFamily="49" charset="0"/>
              </a:rPr>
              <a:t>());</a:t>
            </a:r>
          </a:p>
          <a:p>
            <a:pPr marL="0" indent="0" algn="l">
              <a:lnSpc>
                <a:spcPct val="120000"/>
              </a:lnSpc>
              <a:spcBef>
                <a:spcPts val="0"/>
              </a:spcBef>
              <a:buNone/>
            </a:pPr>
            <a:r>
              <a:rPr lang="en-IN" sz="1800" dirty="0">
                <a:solidFill>
                  <a:srgbClr val="000000"/>
                </a:solidFill>
                <a:latin typeface="Courier New" panose="02070309020205020404" pitchFamily="49" charset="0"/>
              </a:rPr>
              <a:t>      </a:t>
            </a:r>
            <a:r>
              <a:rPr lang="en-IN" sz="1800" b="1" dirty="0">
                <a:solidFill>
                  <a:srgbClr val="7F0055"/>
                </a:solidFill>
                <a:latin typeface="Courier New" panose="02070309020205020404" pitchFamily="49" charset="0"/>
              </a:rPr>
              <a:t>while</a:t>
            </a:r>
            <a:r>
              <a:rPr lang="en-IN" sz="1800" b="1" dirty="0">
                <a:solidFill>
                  <a:srgbClr val="000000"/>
                </a:solidFill>
                <a:latin typeface="Courier New" panose="02070309020205020404" pitchFamily="49" charset="0"/>
              </a:rPr>
              <a:t> (</a:t>
            </a:r>
            <a:r>
              <a:rPr lang="en-IN" sz="1800" b="1" dirty="0" err="1">
                <a:solidFill>
                  <a:srgbClr val="6A3E3E"/>
                </a:solidFill>
                <a:latin typeface="Courier New" panose="02070309020205020404" pitchFamily="49" charset="0"/>
              </a:rPr>
              <a:t>itr</a:t>
            </a:r>
            <a:r>
              <a:rPr lang="en-IN" sz="1800" b="1" dirty="0" err="1">
                <a:solidFill>
                  <a:srgbClr val="000000"/>
                </a:solidFill>
                <a:latin typeface="Courier New" panose="02070309020205020404" pitchFamily="49" charset="0"/>
              </a:rPr>
              <a:t>.hasMoreTokens</a:t>
            </a:r>
            <a:r>
              <a:rPr lang="en-IN" sz="1800" b="1" dirty="0">
                <a:solidFill>
                  <a:srgbClr val="000000"/>
                </a:solidFill>
                <a:latin typeface="Courier New" panose="02070309020205020404" pitchFamily="49" charset="0"/>
              </a:rPr>
              <a:t>()) {</a:t>
            </a:r>
          </a:p>
          <a:p>
            <a:pPr marL="0" indent="0" algn="l">
              <a:lnSpc>
                <a:spcPct val="120000"/>
              </a:lnSpc>
              <a:spcBef>
                <a:spcPts val="0"/>
              </a:spcBef>
              <a:buNone/>
            </a:pPr>
            <a:r>
              <a:rPr lang="en-IN" sz="1800" dirty="0">
                <a:solidFill>
                  <a:srgbClr val="000000"/>
                </a:solidFill>
                <a:latin typeface="Courier New" panose="02070309020205020404" pitchFamily="49" charset="0"/>
              </a:rPr>
              <a:t>        </a:t>
            </a:r>
            <a:r>
              <a:rPr lang="en-IN" sz="1800" dirty="0" err="1">
                <a:solidFill>
                  <a:srgbClr val="0000C0"/>
                </a:solidFill>
                <a:latin typeface="Courier New" panose="02070309020205020404" pitchFamily="49" charset="0"/>
              </a:rPr>
              <a:t>word</a:t>
            </a:r>
            <a:r>
              <a:rPr lang="en-IN" sz="1800" dirty="0" err="1">
                <a:solidFill>
                  <a:srgbClr val="000000"/>
                </a:solidFill>
                <a:latin typeface="Courier New" panose="02070309020205020404" pitchFamily="49" charset="0"/>
              </a:rPr>
              <a:t>.set</a:t>
            </a:r>
            <a:r>
              <a:rPr lang="en-IN" sz="1800" dirty="0">
                <a:solidFill>
                  <a:srgbClr val="000000"/>
                </a:solidFill>
                <a:latin typeface="Courier New" panose="02070309020205020404" pitchFamily="49" charset="0"/>
              </a:rPr>
              <a:t>(</a:t>
            </a:r>
            <a:r>
              <a:rPr lang="en-IN" sz="1800" dirty="0" err="1">
                <a:solidFill>
                  <a:srgbClr val="6A3E3E"/>
                </a:solidFill>
                <a:latin typeface="Courier New" panose="02070309020205020404" pitchFamily="49" charset="0"/>
              </a:rPr>
              <a:t>itr</a:t>
            </a:r>
            <a:r>
              <a:rPr lang="en-IN" sz="1800" dirty="0" err="1">
                <a:solidFill>
                  <a:srgbClr val="000000"/>
                </a:solidFill>
                <a:latin typeface="Courier New" panose="02070309020205020404" pitchFamily="49" charset="0"/>
              </a:rPr>
              <a:t>.nextToken</a:t>
            </a:r>
            <a:r>
              <a:rPr lang="en-IN" sz="1800" dirty="0">
                <a:solidFill>
                  <a:srgbClr val="000000"/>
                </a:solidFill>
                <a:latin typeface="Courier New" panose="02070309020205020404" pitchFamily="49" charset="0"/>
              </a:rPr>
              <a:t>());</a:t>
            </a:r>
          </a:p>
          <a:p>
            <a:pPr marL="0" indent="0" algn="l">
              <a:lnSpc>
                <a:spcPct val="120000"/>
              </a:lnSpc>
              <a:spcBef>
                <a:spcPts val="0"/>
              </a:spcBef>
              <a:buNone/>
            </a:pPr>
            <a:r>
              <a:rPr lang="en-IN" sz="1800" dirty="0">
                <a:solidFill>
                  <a:srgbClr val="000000"/>
                </a:solidFill>
                <a:latin typeface="Courier New" panose="02070309020205020404" pitchFamily="49" charset="0"/>
              </a:rPr>
              <a:t>        </a:t>
            </a:r>
            <a:r>
              <a:rPr lang="en-IN" sz="1800" dirty="0" err="1">
                <a:solidFill>
                  <a:srgbClr val="6A3E3E"/>
                </a:solidFill>
                <a:latin typeface="Courier New" panose="02070309020205020404" pitchFamily="49" charset="0"/>
              </a:rPr>
              <a:t>context</a:t>
            </a:r>
            <a:r>
              <a:rPr lang="en-IN" sz="1800" dirty="0" err="1">
                <a:solidFill>
                  <a:srgbClr val="000000"/>
                </a:solidFill>
                <a:latin typeface="Courier New" panose="02070309020205020404" pitchFamily="49" charset="0"/>
              </a:rPr>
              <a:t>.write</a:t>
            </a:r>
            <a:r>
              <a:rPr lang="en-IN" sz="1800" dirty="0">
                <a:solidFill>
                  <a:srgbClr val="000000"/>
                </a:solidFill>
                <a:latin typeface="Courier New" panose="02070309020205020404" pitchFamily="49" charset="0"/>
              </a:rPr>
              <a:t>(</a:t>
            </a:r>
            <a:r>
              <a:rPr lang="en-IN" sz="1800" dirty="0">
                <a:solidFill>
                  <a:srgbClr val="0000C0"/>
                </a:solidFill>
                <a:latin typeface="Courier New" panose="02070309020205020404" pitchFamily="49" charset="0"/>
              </a:rPr>
              <a:t>word</a:t>
            </a:r>
            <a:r>
              <a:rPr lang="en-IN" sz="1800" dirty="0">
                <a:solidFill>
                  <a:srgbClr val="000000"/>
                </a:solidFill>
                <a:latin typeface="Courier New" panose="02070309020205020404" pitchFamily="49" charset="0"/>
              </a:rPr>
              <a:t>, </a:t>
            </a:r>
            <a:r>
              <a:rPr lang="en-IN" sz="1800" b="1" i="1" dirty="0">
                <a:solidFill>
                  <a:srgbClr val="0000C0"/>
                </a:solidFill>
                <a:latin typeface="Courier New" panose="02070309020205020404" pitchFamily="49" charset="0"/>
              </a:rPr>
              <a:t>one</a:t>
            </a:r>
            <a:r>
              <a:rPr lang="en-IN" sz="1800" b="1" i="1" dirty="0">
                <a:solidFill>
                  <a:srgbClr val="000000"/>
                </a:solidFill>
                <a:latin typeface="Courier New" panose="02070309020205020404" pitchFamily="49" charset="0"/>
              </a:rPr>
              <a:t>);</a:t>
            </a:r>
          </a:p>
          <a:p>
            <a:pPr marL="0" indent="0" algn="l">
              <a:lnSpc>
                <a:spcPct val="120000"/>
              </a:lnSpc>
              <a:spcBef>
                <a:spcPts val="0"/>
              </a:spcBef>
              <a:buNone/>
            </a:pPr>
            <a:r>
              <a:rPr lang="en-IN" sz="1800" dirty="0">
                <a:solidFill>
                  <a:srgbClr val="000000"/>
                </a:solidFill>
                <a:latin typeface="Courier New" panose="02070309020205020404" pitchFamily="49" charset="0"/>
              </a:rPr>
              <a:t>      }</a:t>
            </a:r>
          </a:p>
          <a:p>
            <a:pPr marL="0" indent="0" algn="l">
              <a:lnSpc>
                <a:spcPct val="120000"/>
              </a:lnSpc>
              <a:spcBef>
                <a:spcPts val="0"/>
              </a:spcBef>
              <a:buNone/>
            </a:pPr>
            <a:r>
              <a:rPr lang="en-IN" sz="1800" dirty="0">
                <a:solidFill>
                  <a:srgbClr val="000000"/>
                </a:solidFill>
                <a:latin typeface="Courier New" panose="02070309020205020404" pitchFamily="49" charset="0"/>
              </a:rPr>
              <a:t>    }</a:t>
            </a:r>
          </a:p>
          <a:p>
            <a:pPr marL="0" indent="0" algn="l">
              <a:lnSpc>
                <a:spcPct val="120000"/>
              </a:lnSpc>
              <a:spcBef>
                <a:spcPts val="0"/>
              </a:spcBef>
              <a:buNone/>
            </a:pPr>
            <a:r>
              <a:rPr lang="en-IN" sz="1800" dirty="0">
                <a:solidFill>
                  <a:srgbClr val="000000"/>
                </a:solidFill>
                <a:latin typeface="Courier New" panose="02070309020205020404" pitchFamily="49" charset="0"/>
              </a:rPr>
              <a:t>  }</a:t>
            </a:r>
          </a:p>
        </p:txBody>
      </p:sp>
    </p:spTree>
    <p:extLst>
      <p:ext uri="{BB962C8B-B14F-4D97-AF65-F5344CB8AC3E}">
        <p14:creationId xmlns:p14="http://schemas.microsoft.com/office/powerpoint/2010/main" val="340378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FAD9C-D032-4C03-83C9-5E638F59D87C}"/>
              </a:ext>
            </a:extLst>
          </p:cNvPr>
          <p:cNvSpPr>
            <a:spLocks noGrp="1"/>
          </p:cNvSpPr>
          <p:nvPr>
            <p:ph idx="1"/>
          </p:nvPr>
        </p:nvSpPr>
        <p:spPr>
          <a:xfrm>
            <a:off x="567891" y="269507"/>
            <a:ext cx="11117177" cy="5907456"/>
          </a:xfrm>
        </p:spPr>
        <p:txBody>
          <a:bodyPr>
            <a:normAutofit fontScale="25000" lnSpcReduction="20000"/>
          </a:bodyPr>
          <a:lstStyle/>
          <a:p>
            <a:pPr marL="0" indent="0">
              <a:lnSpc>
                <a:spcPct val="120000"/>
              </a:lnSpc>
              <a:spcBef>
                <a:spcPts val="0"/>
              </a:spcBef>
              <a:buNone/>
            </a:pPr>
            <a:endParaRPr lang="en-IN" sz="5200" b="1" dirty="0">
              <a:solidFill>
                <a:srgbClr val="7F0055"/>
              </a:solidFill>
              <a:latin typeface="Courier New" panose="02070309020205020404" pitchFamily="49" charset="0"/>
            </a:endParaRPr>
          </a:p>
          <a:p>
            <a:pPr marL="0" indent="0">
              <a:lnSpc>
                <a:spcPct val="120000"/>
              </a:lnSpc>
              <a:spcBef>
                <a:spcPts val="0"/>
              </a:spcBef>
              <a:buNone/>
            </a:pPr>
            <a:r>
              <a:rPr lang="en-IN" sz="5200" b="1" dirty="0">
                <a:solidFill>
                  <a:srgbClr val="7F0055"/>
                </a:solidFill>
                <a:latin typeface="Courier New" panose="02070309020205020404" pitchFamily="49" charset="0"/>
              </a:rPr>
              <a:t>  public static class </a:t>
            </a:r>
            <a:r>
              <a:rPr lang="en-IN" sz="5200" b="1" dirty="0" err="1">
                <a:solidFill>
                  <a:srgbClr val="7F0055"/>
                </a:solidFill>
                <a:latin typeface="Courier New" panose="02070309020205020404" pitchFamily="49" charset="0"/>
              </a:rPr>
              <a:t>IntSumReducer</a:t>
            </a:r>
            <a:r>
              <a:rPr lang="en-IN" sz="5200" b="1" dirty="0">
                <a:solidFill>
                  <a:srgbClr val="7F0055"/>
                </a:solidFill>
                <a:latin typeface="Courier New" panose="02070309020205020404" pitchFamily="49" charset="0"/>
              </a:rPr>
              <a:t> </a:t>
            </a:r>
            <a:r>
              <a:rPr lang="en-US" sz="5200" b="1" dirty="0">
                <a:solidFill>
                  <a:srgbClr val="7F0055"/>
                </a:solidFill>
                <a:latin typeface="Courier New" panose="02070309020205020404" pitchFamily="49" charset="0"/>
              </a:rPr>
              <a:t>extends </a:t>
            </a:r>
            <a:r>
              <a:rPr lang="en-US" sz="5200" b="1" dirty="0">
                <a:solidFill>
                  <a:srgbClr val="7F0055"/>
                </a:solidFill>
                <a:highlight>
                  <a:srgbClr val="FFFF00"/>
                </a:highlight>
                <a:latin typeface="Courier New" panose="02070309020205020404" pitchFamily="49" charset="0"/>
              </a:rPr>
              <a:t>Reducer&lt;</a:t>
            </a:r>
            <a:r>
              <a:rPr lang="en-US" sz="5200" b="1" dirty="0" err="1">
                <a:solidFill>
                  <a:srgbClr val="7F0055"/>
                </a:solidFill>
                <a:highlight>
                  <a:srgbClr val="FFFF00"/>
                </a:highlight>
                <a:latin typeface="Courier New" panose="02070309020205020404" pitchFamily="49" charset="0"/>
              </a:rPr>
              <a:t>Text,IntWritable,Text,IntWritable</a:t>
            </a:r>
            <a:r>
              <a:rPr lang="en-US" sz="5200" b="1" dirty="0">
                <a:solidFill>
                  <a:srgbClr val="7F0055"/>
                </a:solidFill>
                <a:highlight>
                  <a:srgbClr val="FFFF00"/>
                </a:highlight>
                <a:latin typeface="Courier New" panose="02070309020205020404" pitchFamily="49" charset="0"/>
              </a:rPr>
              <a:t>&gt; </a:t>
            </a:r>
            <a:r>
              <a:rPr lang="en-US" sz="5200" b="1" dirty="0">
                <a:solidFill>
                  <a:srgbClr val="7F0055"/>
                </a:solidFill>
                <a:latin typeface="Courier New" panose="02070309020205020404" pitchFamily="49" charset="0"/>
              </a:rPr>
              <a:t>{</a:t>
            </a:r>
          </a:p>
          <a:p>
            <a:pPr marL="0" indent="0">
              <a:lnSpc>
                <a:spcPct val="120000"/>
              </a:lnSpc>
              <a:spcBef>
                <a:spcPts val="0"/>
              </a:spcBef>
              <a:buNone/>
            </a:pPr>
            <a:r>
              <a:rPr lang="en-US" sz="5200" b="1" dirty="0">
                <a:solidFill>
                  <a:srgbClr val="7F0055"/>
                </a:solidFill>
                <a:latin typeface="Courier New" panose="02070309020205020404" pitchFamily="49" charset="0"/>
              </a:rPr>
              <a:t>    private </a:t>
            </a:r>
            <a:r>
              <a:rPr lang="en-US" sz="5200" b="1" dirty="0" err="1">
                <a:solidFill>
                  <a:srgbClr val="7F0055"/>
                </a:solidFill>
                <a:latin typeface="Courier New" panose="02070309020205020404" pitchFamily="49" charset="0"/>
              </a:rPr>
              <a:t>IntWritable</a:t>
            </a:r>
            <a:r>
              <a:rPr lang="en-US" sz="5200" b="1" dirty="0">
                <a:solidFill>
                  <a:srgbClr val="7F0055"/>
                </a:solidFill>
                <a:latin typeface="Courier New" panose="02070309020205020404" pitchFamily="49" charset="0"/>
              </a:rPr>
              <a:t> result = new </a:t>
            </a:r>
            <a:r>
              <a:rPr lang="en-US" sz="5200" b="1" dirty="0" err="1">
                <a:solidFill>
                  <a:srgbClr val="7F0055"/>
                </a:solidFill>
                <a:latin typeface="Courier New" panose="02070309020205020404" pitchFamily="49" charset="0"/>
              </a:rPr>
              <a:t>IntWritable</a:t>
            </a:r>
            <a:r>
              <a:rPr lang="en-US" sz="5200" b="1" dirty="0">
                <a:solidFill>
                  <a:srgbClr val="7F0055"/>
                </a:solidFill>
                <a:latin typeface="Courier New" panose="02070309020205020404" pitchFamily="49" charset="0"/>
              </a:rPr>
              <a:t>();</a:t>
            </a:r>
          </a:p>
          <a:p>
            <a:pPr marL="0" indent="0">
              <a:lnSpc>
                <a:spcPct val="120000"/>
              </a:lnSpc>
              <a:spcBef>
                <a:spcPts val="0"/>
              </a:spcBef>
              <a:buNone/>
            </a:pPr>
            <a:endParaRPr lang="en-IN" sz="5200" b="1" dirty="0">
              <a:solidFill>
                <a:srgbClr val="7F0055"/>
              </a:solidFill>
              <a:latin typeface="Courier New" panose="02070309020205020404" pitchFamily="49" charset="0"/>
            </a:endParaRPr>
          </a:p>
          <a:p>
            <a:pPr marL="0" indent="0">
              <a:lnSpc>
                <a:spcPct val="120000"/>
              </a:lnSpc>
              <a:spcBef>
                <a:spcPts val="0"/>
              </a:spcBef>
              <a:buNone/>
            </a:pPr>
            <a:r>
              <a:rPr lang="en-US" sz="5200" b="1" dirty="0">
                <a:solidFill>
                  <a:srgbClr val="7F0055"/>
                </a:solidFill>
                <a:latin typeface="Courier New" panose="02070309020205020404" pitchFamily="49" charset="0"/>
              </a:rPr>
              <a:t>    public void </a:t>
            </a:r>
            <a:r>
              <a:rPr lang="en-US" sz="5200" b="1" dirty="0">
                <a:solidFill>
                  <a:srgbClr val="7F0055"/>
                </a:solidFill>
                <a:highlight>
                  <a:srgbClr val="FFFF00"/>
                </a:highlight>
                <a:latin typeface="Courier New" panose="02070309020205020404" pitchFamily="49" charset="0"/>
              </a:rPr>
              <a:t>reduce(Text key, </a:t>
            </a:r>
            <a:r>
              <a:rPr lang="en-US" sz="5200" b="1" dirty="0" err="1">
                <a:solidFill>
                  <a:srgbClr val="7F0055"/>
                </a:solidFill>
                <a:highlight>
                  <a:srgbClr val="FFFF00"/>
                </a:highlight>
                <a:latin typeface="Courier New" panose="02070309020205020404" pitchFamily="49" charset="0"/>
              </a:rPr>
              <a:t>Iterable</a:t>
            </a:r>
            <a:r>
              <a:rPr lang="en-US" sz="5200" b="1" dirty="0">
                <a:solidFill>
                  <a:srgbClr val="7F0055"/>
                </a:solidFill>
                <a:highlight>
                  <a:srgbClr val="FFFF00"/>
                </a:highlight>
                <a:latin typeface="Courier New" panose="02070309020205020404" pitchFamily="49" charset="0"/>
              </a:rPr>
              <a:t>&lt;</a:t>
            </a:r>
            <a:r>
              <a:rPr lang="en-US" sz="5200" b="1" dirty="0" err="1">
                <a:solidFill>
                  <a:srgbClr val="7F0055"/>
                </a:solidFill>
                <a:highlight>
                  <a:srgbClr val="FFFF00"/>
                </a:highlight>
                <a:latin typeface="Courier New" panose="02070309020205020404" pitchFamily="49" charset="0"/>
              </a:rPr>
              <a:t>IntWritable</a:t>
            </a:r>
            <a:r>
              <a:rPr lang="en-US" sz="5200" b="1" dirty="0">
                <a:solidFill>
                  <a:srgbClr val="7F0055"/>
                </a:solidFill>
                <a:highlight>
                  <a:srgbClr val="FFFF00"/>
                </a:highlight>
                <a:latin typeface="Courier New" panose="02070309020205020404" pitchFamily="49" charset="0"/>
              </a:rPr>
              <a:t>&gt; values,</a:t>
            </a:r>
            <a:r>
              <a:rPr lang="en-IN" sz="5200" b="1" dirty="0">
                <a:solidFill>
                  <a:srgbClr val="7F0055"/>
                </a:solidFill>
                <a:highlight>
                  <a:srgbClr val="FFFF00"/>
                </a:highlight>
                <a:latin typeface="Courier New" panose="02070309020205020404" pitchFamily="49" charset="0"/>
              </a:rPr>
              <a:t>Context context) </a:t>
            </a:r>
            <a:r>
              <a:rPr lang="en-IN" sz="5200" b="1" dirty="0">
                <a:solidFill>
                  <a:srgbClr val="7F0055"/>
                </a:solidFill>
                <a:latin typeface="Courier New" panose="02070309020205020404" pitchFamily="49" charset="0"/>
              </a:rPr>
              <a:t>throws </a:t>
            </a:r>
            <a:r>
              <a:rPr lang="en-IN" sz="5200" b="1" dirty="0" err="1">
                <a:solidFill>
                  <a:srgbClr val="7F0055"/>
                </a:solidFill>
                <a:latin typeface="Courier New" panose="02070309020205020404" pitchFamily="49" charset="0"/>
              </a:rPr>
              <a:t>IOException</a:t>
            </a: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InterruptedException</a:t>
            </a:r>
            <a:r>
              <a:rPr lang="en-IN" sz="5200" b="1" dirty="0">
                <a:solidFill>
                  <a:srgbClr val="7F0055"/>
                </a:solidFill>
                <a:latin typeface="Courier New" panose="02070309020205020404" pitchFamily="49" charset="0"/>
              </a:rPr>
              <a:t> {</a:t>
            </a:r>
          </a:p>
          <a:p>
            <a:pPr marL="0" indent="0">
              <a:lnSpc>
                <a:spcPct val="120000"/>
              </a:lnSpc>
              <a:spcBef>
                <a:spcPts val="0"/>
              </a:spcBef>
              <a:buNone/>
            </a:pPr>
            <a:r>
              <a:rPr lang="en-IN" sz="5200" b="1" dirty="0">
                <a:solidFill>
                  <a:srgbClr val="7F0055"/>
                </a:solidFill>
                <a:latin typeface="Courier New" panose="02070309020205020404" pitchFamily="49" charset="0"/>
              </a:rPr>
              <a:t>      int sum = 0;</a:t>
            </a:r>
          </a:p>
          <a:p>
            <a:pPr marL="0" indent="0">
              <a:lnSpc>
                <a:spcPct val="120000"/>
              </a:lnSpc>
              <a:spcBef>
                <a:spcPts val="0"/>
              </a:spcBef>
              <a:buNone/>
            </a:pPr>
            <a:r>
              <a:rPr lang="en-IN" sz="5200" b="1" dirty="0">
                <a:solidFill>
                  <a:srgbClr val="7F0055"/>
                </a:solidFill>
                <a:latin typeface="Courier New" panose="02070309020205020404" pitchFamily="49" charset="0"/>
              </a:rPr>
              <a:t>      for (</a:t>
            </a:r>
            <a:r>
              <a:rPr lang="en-IN" sz="5200" b="1" dirty="0" err="1">
                <a:solidFill>
                  <a:srgbClr val="7F0055"/>
                </a:solidFill>
                <a:latin typeface="Courier New" panose="02070309020205020404" pitchFamily="49" charset="0"/>
              </a:rPr>
              <a:t>IntWritable</a:t>
            </a: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val</a:t>
            </a:r>
            <a:r>
              <a:rPr lang="en-IN" sz="5200" b="1" dirty="0">
                <a:solidFill>
                  <a:srgbClr val="7F0055"/>
                </a:solidFill>
                <a:latin typeface="Courier New" panose="02070309020205020404" pitchFamily="49" charset="0"/>
              </a:rPr>
              <a:t> : values) {</a:t>
            </a:r>
          </a:p>
          <a:p>
            <a:pPr marL="0" indent="0">
              <a:lnSpc>
                <a:spcPct val="120000"/>
              </a:lnSpc>
              <a:spcBef>
                <a:spcPts val="0"/>
              </a:spcBef>
              <a:buNone/>
            </a:pPr>
            <a:r>
              <a:rPr lang="en-IN" sz="5200" b="1" dirty="0">
                <a:solidFill>
                  <a:srgbClr val="7F0055"/>
                </a:solidFill>
                <a:latin typeface="Courier New" panose="02070309020205020404" pitchFamily="49" charset="0"/>
              </a:rPr>
              <a:t>        sum += </a:t>
            </a:r>
            <a:r>
              <a:rPr lang="en-IN" sz="5200" b="1" dirty="0" err="1">
                <a:solidFill>
                  <a:srgbClr val="7F0055"/>
                </a:solidFill>
                <a:latin typeface="Courier New" panose="02070309020205020404" pitchFamily="49" charset="0"/>
              </a:rPr>
              <a:t>val.get</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result.set</a:t>
            </a:r>
            <a:r>
              <a:rPr lang="en-IN" sz="5200" b="1" dirty="0">
                <a:solidFill>
                  <a:srgbClr val="7F0055"/>
                </a:solidFill>
                <a:latin typeface="Courier New" panose="02070309020205020404" pitchFamily="49" charset="0"/>
              </a:rPr>
              <a:t>(sum);</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context.write</a:t>
            </a:r>
            <a:r>
              <a:rPr lang="en-IN" sz="5200" b="1" dirty="0">
                <a:solidFill>
                  <a:srgbClr val="7F0055"/>
                </a:solidFill>
                <a:latin typeface="Courier New" panose="02070309020205020404" pitchFamily="49" charset="0"/>
              </a:rPr>
              <a:t>(key, result);</a:t>
            </a:r>
          </a:p>
          <a:p>
            <a:pPr marL="0" indent="0">
              <a:lnSpc>
                <a:spcPct val="120000"/>
              </a:lnSpc>
              <a:spcBef>
                <a:spcPts val="0"/>
              </a:spcBef>
              <a:buNone/>
            </a:pPr>
            <a:r>
              <a:rPr lang="en-IN" sz="5200" b="1" dirty="0">
                <a:solidFill>
                  <a:srgbClr val="7F0055"/>
                </a:solidFill>
                <a:latin typeface="Courier New" panose="02070309020205020404" pitchFamily="49" charset="0"/>
              </a:rPr>
              <a:t>    }</a:t>
            </a:r>
          </a:p>
          <a:p>
            <a:pPr marL="0" indent="0">
              <a:lnSpc>
                <a:spcPct val="120000"/>
              </a:lnSpc>
              <a:spcBef>
                <a:spcPts val="0"/>
              </a:spcBef>
              <a:buNone/>
            </a:pPr>
            <a:r>
              <a:rPr lang="en-IN" sz="5200" b="1" dirty="0">
                <a:solidFill>
                  <a:srgbClr val="7F0055"/>
                </a:solidFill>
                <a:latin typeface="Courier New" panose="02070309020205020404" pitchFamily="49" charset="0"/>
              </a:rPr>
              <a:t>  }</a:t>
            </a:r>
          </a:p>
          <a:p>
            <a:pPr marL="0" indent="0">
              <a:lnSpc>
                <a:spcPct val="120000"/>
              </a:lnSpc>
              <a:spcBef>
                <a:spcPts val="0"/>
              </a:spcBef>
              <a:buNone/>
            </a:pPr>
            <a:endParaRPr lang="en-IN" sz="5200" b="1" dirty="0">
              <a:solidFill>
                <a:srgbClr val="7F0055"/>
              </a:solidFill>
              <a:latin typeface="Courier New" panose="02070309020205020404" pitchFamily="49" charset="0"/>
            </a:endParaRPr>
          </a:p>
          <a:p>
            <a:pPr marL="0" indent="0">
              <a:lnSpc>
                <a:spcPct val="120000"/>
              </a:lnSpc>
              <a:spcBef>
                <a:spcPts val="0"/>
              </a:spcBef>
              <a:buNone/>
            </a:pPr>
            <a:r>
              <a:rPr lang="en-US" sz="5200" b="1" dirty="0">
                <a:solidFill>
                  <a:srgbClr val="7F0055"/>
                </a:solidFill>
                <a:latin typeface="Courier New" panose="02070309020205020404" pitchFamily="49" charset="0"/>
              </a:rPr>
              <a:t>  public static void main(String[] </a:t>
            </a:r>
            <a:r>
              <a:rPr lang="en-US" sz="5200" b="1" dirty="0" err="1">
                <a:solidFill>
                  <a:srgbClr val="7F0055"/>
                </a:solidFill>
                <a:latin typeface="Courier New" panose="02070309020205020404" pitchFamily="49" charset="0"/>
              </a:rPr>
              <a:t>args</a:t>
            </a:r>
            <a:r>
              <a:rPr lang="en-US" sz="5200" b="1" dirty="0">
                <a:solidFill>
                  <a:srgbClr val="7F0055"/>
                </a:solidFill>
                <a:latin typeface="Courier New" panose="02070309020205020404" pitchFamily="49" charset="0"/>
              </a:rPr>
              <a:t>) throws Exception {</a:t>
            </a:r>
          </a:p>
          <a:p>
            <a:pPr marL="0" indent="0">
              <a:lnSpc>
                <a:spcPct val="120000"/>
              </a:lnSpc>
              <a:spcBef>
                <a:spcPts val="0"/>
              </a:spcBef>
              <a:buNone/>
            </a:pPr>
            <a:r>
              <a:rPr lang="en-IN" sz="5200" b="1" dirty="0">
                <a:solidFill>
                  <a:srgbClr val="7F0055"/>
                </a:solidFill>
                <a:latin typeface="Courier New" panose="02070309020205020404" pitchFamily="49" charset="0"/>
              </a:rPr>
              <a:t>    Configuration conf = new Configuration();</a:t>
            </a:r>
          </a:p>
          <a:p>
            <a:pPr marL="0" indent="0">
              <a:lnSpc>
                <a:spcPct val="120000"/>
              </a:lnSpc>
              <a:spcBef>
                <a:spcPts val="0"/>
              </a:spcBef>
              <a:buNone/>
            </a:pPr>
            <a:r>
              <a:rPr lang="en-US" sz="5200" b="1" dirty="0">
                <a:solidFill>
                  <a:srgbClr val="7F0055"/>
                </a:solidFill>
                <a:latin typeface="Courier New" panose="02070309020205020404" pitchFamily="49" charset="0"/>
              </a:rPr>
              <a:t>    Job </a:t>
            </a:r>
            <a:r>
              <a:rPr lang="en-US" sz="5200" b="1" dirty="0" err="1">
                <a:solidFill>
                  <a:srgbClr val="7F0055"/>
                </a:solidFill>
                <a:latin typeface="Courier New" panose="02070309020205020404" pitchFamily="49" charset="0"/>
              </a:rPr>
              <a:t>job</a:t>
            </a:r>
            <a:r>
              <a:rPr lang="en-US" sz="5200" b="1" dirty="0">
                <a:solidFill>
                  <a:srgbClr val="7F0055"/>
                </a:solidFill>
                <a:latin typeface="Courier New" panose="02070309020205020404" pitchFamily="49" charset="0"/>
              </a:rPr>
              <a:t> = </a:t>
            </a:r>
            <a:r>
              <a:rPr lang="en-US" sz="5200" b="1" dirty="0" err="1">
                <a:solidFill>
                  <a:srgbClr val="7F0055"/>
                </a:solidFill>
                <a:latin typeface="Courier New" panose="02070309020205020404" pitchFamily="49" charset="0"/>
              </a:rPr>
              <a:t>Job.getInstance</a:t>
            </a:r>
            <a:r>
              <a:rPr lang="en-US" sz="5200" b="1" dirty="0">
                <a:solidFill>
                  <a:srgbClr val="7F0055"/>
                </a:solidFill>
                <a:latin typeface="Courier New" panose="02070309020205020404" pitchFamily="49" charset="0"/>
              </a:rPr>
              <a:t>(conf, "word count");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job.setJarByClass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WordCount.class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job.setMapperClass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TokenizerMapper.class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job.setCombinerClass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IntSumReducer.class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job.setReducerClass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IntSumReducer.class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job.setOutputKeyClass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Text.class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IN" sz="5200" b="1" dirty="0">
                <a:solidFill>
                  <a:srgbClr val="7F0055"/>
                </a:solidFill>
                <a:latin typeface="Courier New" panose="02070309020205020404" pitchFamily="49" charset="0"/>
              </a:rPr>
              <a:t>    </a:t>
            </a:r>
            <a:r>
              <a:rPr lang="en-IN" sz="5200" b="1" dirty="0" err="1">
                <a:solidFill>
                  <a:srgbClr val="7F0055"/>
                </a:solidFill>
                <a:latin typeface="Courier New" panose="02070309020205020404" pitchFamily="49" charset="0"/>
              </a:rPr>
              <a:t>job.setOutputValueClass</a:t>
            </a:r>
            <a:r>
              <a:rPr lang="en-IN" sz="5200" b="1" dirty="0">
                <a:solidFill>
                  <a:srgbClr val="7F0055"/>
                </a:solidFill>
                <a:latin typeface="Courier New" panose="02070309020205020404" pitchFamily="49" charset="0"/>
              </a:rPr>
              <a:t>(</a:t>
            </a:r>
            <a:r>
              <a:rPr lang="en-IN" sz="5200" b="1" dirty="0" err="1">
                <a:solidFill>
                  <a:srgbClr val="7F0055"/>
                </a:solidFill>
                <a:latin typeface="Courier New" panose="02070309020205020404" pitchFamily="49" charset="0"/>
              </a:rPr>
              <a:t>IntWritable.class</a:t>
            </a:r>
            <a:r>
              <a:rPr lang="en-IN" sz="5200" b="1" dirty="0">
                <a:solidFill>
                  <a:srgbClr val="7F0055"/>
                </a:solidFill>
                <a:latin typeface="Courier New" panose="02070309020205020404" pitchFamily="49" charset="0"/>
              </a:rPr>
              <a:t>);</a:t>
            </a:r>
          </a:p>
          <a:p>
            <a:pPr marL="0" indent="0">
              <a:lnSpc>
                <a:spcPct val="120000"/>
              </a:lnSpc>
              <a:spcBef>
                <a:spcPts val="0"/>
              </a:spcBef>
              <a:buNone/>
            </a:pPr>
            <a:r>
              <a:rPr lang="en-US" sz="5200" b="1" dirty="0">
                <a:solidFill>
                  <a:srgbClr val="7F0055"/>
                </a:solidFill>
                <a:latin typeface="Courier New" panose="02070309020205020404" pitchFamily="49" charset="0"/>
              </a:rPr>
              <a:t>    </a:t>
            </a:r>
            <a:r>
              <a:rPr lang="en-US" sz="5200" b="1" dirty="0" err="1">
                <a:solidFill>
                  <a:srgbClr val="7F0055"/>
                </a:solidFill>
                <a:latin typeface="Courier New" panose="02070309020205020404" pitchFamily="49" charset="0"/>
              </a:rPr>
              <a:t>FileInputFormat.addInputPath</a:t>
            </a:r>
            <a:r>
              <a:rPr lang="en-US" sz="5200" b="1" dirty="0">
                <a:solidFill>
                  <a:srgbClr val="7F0055"/>
                </a:solidFill>
                <a:latin typeface="Courier New" panose="02070309020205020404" pitchFamily="49" charset="0"/>
              </a:rPr>
              <a:t>(job, new Path(</a:t>
            </a:r>
            <a:r>
              <a:rPr lang="en-US" sz="5200" b="1" dirty="0" err="1">
                <a:solidFill>
                  <a:srgbClr val="7F0055"/>
                </a:solidFill>
                <a:latin typeface="Courier New" panose="02070309020205020404" pitchFamily="49" charset="0"/>
              </a:rPr>
              <a:t>args</a:t>
            </a:r>
            <a:r>
              <a:rPr lang="en-US" sz="5200" b="1" dirty="0">
                <a:solidFill>
                  <a:srgbClr val="7F0055"/>
                </a:solidFill>
                <a:latin typeface="Courier New" panose="02070309020205020404" pitchFamily="49" charset="0"/>
              </a:rPr>
              <a:t>[0]));</a:t>
            </a:r>
          </a:p>
          <a:p>
            <a:pPr marL="0" indent="0">
              <a:lnSpc>
                <a:spcPct val="120000"/>
              </a:lnSpc>
              <a:spcBef>
                <a:spcPts val="0"/>
              </a:spcBef>
              <a:buNone/>
            </a:pPr>
            <a:r>
              <a:rPr lang="en-US" sz="5200" b="1" dirty="0">
                <a:solidFill>
                  <a:srgbClr val="7F0055"/>
                </a:solidFill>
                <a:latin typeface="Courier New" panose="02070309020205020404" pitchFamily="49" charset="0"/>
              </a:rPr>
              <a:t>    </a:t>
            </a:r>
            <a:r>
              <a:rPr lang="en-US" sz="5200" b="1" dirty="0" err="1">
                <a:solidFill>
                  <a:srgbClr val="7F0055"/>
                </a:solidFill>
                <a:latin typeface="Courier New" panose="02070309020205020404" pitchFamily="49" charset="0"/>
              </a:rPr>
              <a:t>FileOutputFormat.setOutputPath</a:t>
            </a:r>
            <a:r>
              <a:rPr lang="en-US" sz="5200" b="1" dirty="0">
                <a:solidFill>
                  <a:srgbClr val="7F0055"/>
                </a:solidFill>
                <a:latin typeface="Courier New" panose="02070309020205020404" pitchFamily="49" charset="0"/>
              </a:rPr>
              <a:t>(job, new Path(</a:t>
            </a:r>
            <a:r>
              <a:rPr lang="en-US" sz="5200" b="1" dirty="0" err="1">
                <a:solidFill>
                  <a:srgbClr val="7F0055"/>
                </a:solidFill>
                <a:latin typeface="Courier New" panose="02070309020205020404" pitchFamily="49" charset="0"/>
              </a:rPr>
              <a:t>args</a:t>
            </a:r>
            <a:r>
              <a:rPr lang="en-US" sz="5200" b="1" dirty="0">
                <a:solidFill>
                  <a:srgbClr val="7F0055"/>
                </a:solidFill>
                <a:latin typeface="Courier New" panose="02070309020205020404" pitchFamily="49" charset="0"/>
              </a:rPr>
              <a:t>[1]));</a:t>
            </a:r>
          </a:p>
          <a:p>
            <a:pPr marL="0" indent="0">
              <a:lnSpc>
                <a:spcPct val="120000"/>
              </a:lnSpc>
              <a:spcBef>
                <a:spcPts val="0"/>
              </a:spcBef>
              <a:buNone/>
            </a:pPr>
            <a:r>
              <a:rPr lang="en-US" sz="5200" b="1" dirty="0">
                <a:solidFill>
                  <a:srgbClr val="7F0055"/>
                </a:solidFill>
                <a:latin typeface="Courier New" panose="02070309020205020404" pitchFamily="49" charset="0"/>
              </a:rPr>
              <a:t>    </a:t>
            </a:r>
            <a:r>
              <a:rPr lang="en-US" sz="5200" b="1" dirty="0" err="1">
                <a:solidFill>
                  <a:srgbClr val="7F0055"/>
                </a:solidFill>
                <a:latin typeface="Courier New" panose="02070309020205020404" pitchFamily="49" charset="0"/>
              </a:rPr>
              <a:t>System.exit</a:t>
            </a:r>
            <a:r>
              <a:rPr lang="en-US" sz="5200" b="1" dirty="0">
                <a:solidFill>
                  <a:srgbClr val="7F0055"/>
                </a:solidFill>
                <a:latin typeface="Courier New" panose="02070309020205020404" pitchFamily="49" charset="0"/>
              </a:rPr>
              <a:t>(</a:t>
            </a:r>
            <a:r>
              <a:rPr lang="en-US" sz="5200" b="1" dirty="0" err="1">
                <a:solidFill>
                  <a:srgbClr val="7F0055"/>
                </a:solidFill>
                <a:latin typeface="Courier New" panose="02070309020205020404" pitchFamily="49" charset="0"/>
              </a:rPr>
              <a:t>job.waitForCompletion</a:t>
            </a:r>
            <a:r>
              <a:rPr lang="en-US" sz="5200" b="1" dirty="0">
                <a:solidFill>
                  <a:srgbClr val="7F0055"/>
                </a:solidFill>
                <a:latin typeface="Courier New" panose="02070309020205020404" pitchFamily="49" charset="0"/>
              </a:rPr>
              <a:t>(true) ? 0 : 1);</a:t>
            </a:r>
          </a:p>
          <a:p>
            <a:pPr marL="0" indent="0">
              <a:lnSpc>
                <a:spcPct val="120000"/>
              </a:lnSpc>
              <a:spcBef>
                <a:spcPts val="0"/>
              </a:spcBef>
              <a:buNone/>
            </a:pPr>
            <a:r>
              <a:rPr lang="en-IN" sz="5200" b="1" dirty="0">
                <a:solidFill>
                  <a:srgbClr val="7F0055"/>
                </a:solidFill>
                <a:latin typeface="Courier New" panose="02070309020205020404" pitchFamily="49" charset="0"/>
              </a:rPr>
              <a:t>  }</a:t>
            </a:r>
          </a:p>
          <a:p>
            <a:pPr marL="0" indent="0">
              <a:lnSpc>
                <a:spcPct val="120000"/>
              </a:lnSpc>
              <a:spcBef>
                <a:spcPts val="0"/>
              </a:spcBef>
              <a:buNone/>
            </a:pPr>
            <a:r>
              <a:rPr lang="en-IN" sz="5200" b="1" dirty="0">
                <a:solidFill>
                  <a:srgbClr val="7F0055"/>
                </a:solidFill>
                <a:latin typeface="Courier New" panose="02070309020205020404" pitchFamily="49" charset="0"/>
              </a:rPr>
              <a:t>}</a:t>
            </a:r>
          </a:p>
          <a:p>
            <a:endParaRPr lang="en-IN" dirty="0"/>
          </a:p>
        </p:txBody>
      </p:sp>
    </p:spTree>
    <p:extLst>
      <p:ext uri="{BB962C8B-B14F-4D97-AF65-F5344CB8AC3E}">
        <p14:creationId xmlns:p14="http://schemas.microsoft.com/office/powerpoint/2010/main" val="2128560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NCDC data</a:t>
            </a:r>
          </a:p>
        </p:txBody>
      </p:sp>
      <p:pic>
        <p:nvPicPr>
          <p:cNvPr id="4" name="Content Placeholder 3"/>
          <p:cNvPicPr>
            <a:picLocks noGrp="1" noChangeAspect="1"/>
          </p:cNvPicPr>
          <p:nvPr>
            <p:ph idx="1"/>
          </p:nvPr>
        </p:nvPicPr>
        <p:blipFill>
          <a:blip r:embed="rId2"/>
          <a:stretch>
            <a:fillRect/>
          </a:stretch>
        </p:blipFill>
        <p:spPr>
          <a:xfrm>
            <a:off x="996287" y="2128750"/>
            <a:ext cx="6930636" cy="1204569"/>
          </a:xfrm>
          <a:prstGeom prst="rect">
            <a:avLst/>
          </a:prstGeom>
        </p:spPr>
      </p:pic>
      <p:sp>
        <p:nvSpPr>
          <p:cNvPr id="5" name="TextBox 4"/>
          <p:cNvSpPr txBox="1"/>
          <p:nvPr/>
        </p:nvSpPr>
        <p:spPr>
          <a:xfrm>
            <a:off x="996287" y="1690688"/>
            <a:ext cx="3275462" cy="369332"/>
          </a:xfrm>
          <a:prstGeom prst="rect">
            <a:avLst/>
          </a:prstGeom>
          <a:noFill/>
        </p:spPr>
        <p:txBody>
          <a:bodyPr wrap="square" rtlCol="0">
            <a:spAutoFit/>
          </a:bodyPr>
          <a:lstStyle/>
          <a:p>
            <a:r>
              <a:rPr lang="en-US" dirty="0"/>
              <a:t>Raw Format of weather data</a:t>
            </a:r>
          </a:p>
        </p:txBody>
      </p:sp>
      <p:pic>
        <p:nvPicPr>
          <p:cNvPr id="6" name="Picture 5"/>
          <p:cNvPicPr>
            <a:picLocks noChangeAspect="1"/>
          </p:cNvPicPr>
          <p:nvPr/>
        </p:nvPicPr>
        <p:blipFill>
          <a:blip r:embed="rId3"/>
          <a:stretch>
            <a:fillRect/>
          </a:stretch>
        </p:blipFill>
        <p:spPr>
          <a:xfrm>
            <a:off x="996287" y="3771381"/>
            <a:ext cx="6866340" cy="1221830"/>
          </a:xfrm>
          <a:prstGeom prst="rect">
            <a:avLst/>
          </a:prstGeom>
        </p:spPr>
      </p:pic>
      <p:sp>
        <p:nvSpPr>
          <p:cNvPr id="7" name="TextBox 6"/>
          <p:cNvSpPr txBox="1"/>
          <p:nvPr/>
        </p:nvSpPr>
        <p:spPr>
          <a:xfrm>
            <a:off x="996287" y="3306782"/>
            <a:ext cx="3275462" cy="369332"/>
          </a:xfrm>
          <a:prstGeom prst="rect">
            <a:avLst/>
          </a:prstGeom>
          <a:noFill/>
        </p:spPr>
        <p:txBody>
          <a:bodyPr wrap="square" rtlCol="0">
            <a:spAutoFit/>
          </a:bodyPr>
          <a:lstStyle/>
          <a:p>
            <a:r>
              <a:rPr lang="en-US" dirty="0"/>
              <a:t>Mapper Input data</a:t>
            </a:r>
          </a:p>
        </p:txBody>
      </p:sp>
      <p:pic>
        <p:nvPicPr>
          <p:cNvPr id="8" name="Picture 7"/>
          <p:cNvPicPr>
            <a:picLocks noChangeAspect="1"/>
          </p:cNvPicPr>
          <p:nvPr/>
        </p:nvPicPr>
        <p:blipFill>
          <a:blip r:embed="rId4"/>
          <a:stretch>
            <a:fillRect/>
          </a:stretch>
        </p:blipFill>
        <p:spPr>
          <a:xfrm>
            <a:off x="996287" y="5500003"/>
            <a:ext cx="1787248" cy="1119118"/>
          </a:xfrm>
          <a:prstGeom prst="rect">
            <a:avLst/>
          </a:prstGeom>
        </p:spPr>
      </p:pic>
      <p:sp>
        <p:nvSpPr>
          <p:cNvPr id="9" name="TextBox 8"/>
          <p:cNvSpPr txBox="1"/>
          <p:nvPr/>
        </p:nvSpPr>
        <p:spPr>
          <a:xfrm>
            <a:off x="996287" y="5061941"/>
            <a:ext cx="3275462" cy="369332"/>
          </a:xfrm>
          <a:prstGeom prst="rect">
            <a:avLst/>
          </a:prstGeom>
          <a:noFill/>
        </p:spPr>
        <p:txBody>
          <a:bodyPr wrap="square" rtlCol="0">
            <a:spAutoFit/>
          </a:bodyPr>
          <a:lstStyle/>
          <a:p>
            <a:r>
              <a:rPr lang="en-US" dirty="0"/>
              <a:t>Mapper Output data</a:t>
            </a:r>
          </a:p>
        </p:txBody>
      </p:sp>
    </p:spTree>
    <p:extLst>
      <p:ext uri="{BB962C8B-B14F-4D97-AF65-F5344CB8AC3E}">
        <p14:creationId xmlns:p14="http://schemas.microsoft.com/office/powerpoint/2010/main" val="3216637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335258" y="2169995"/>
            <a:ext cx="3603526" cy="724622"/>
          </a:xfrm>
          <a:prstGeom prst="rect">
            <a:avLst/>
          </a:prstGeom>
        </p:spPr>
      </p:pic>
      <p:sp>
        <p:nvSpPr>
          <p:cNvPr id="5" name="TextBox 4"/>
          <p:cNvSpPr txBox="1"/>
          <p:nvPr/>
        </p:nvSpPr>
        <p:spPr>
          <a:xfrm>
            <a:off x="838200" y="1800663"/>
            <a:ext cx="3275462" cy="369332"/>
          </a:xfrm>
          <a:prstGeom prst="rect">
            <a:avLst/>
          </a:prstGeom>
          <a:noFill/>
        </p:spPr>
        <p:txBody>
          <a:bodyPr wrap="square" rtlCol="0">
            <a:spAutoFit/>
          </a:bodyPr>
          <a:lstStyle/>
          <a:p>
            <a:r>
              <a:rPr lang="en-US" dirty="0"/>
              <a:t>Reducer Input data</a:t>
            </a:r>
          </a:p>
        </p:txBody>
      </p:sp>
      <p:pic>
        <p:nvPicPr>
          <p:cNvPr id="6" name="Picture 5"/>
          <p:cNvPicPr>
            <a:picLocks noChangeAspect="1"/>
          </p:cNvPicPr>
          <p:nvPr/>
        </p:nvPicPr>
        <p:blipFill>
          <a:blip r:embed="rId3"/>
          <a:stretch>
            <a:fillRect/>
          </a:stretch>
        </p:blipFill>
        <p:spPr>
          <a:xfrm>
            <a:off x="1430793" y="3224573"/>
            <a:ext cx="1539822" cy="692055"/>
          </a:xfrm>
          <a:prstGeom prst="rect">
            <a:avLst/>
          </a:prstGeom>
        </p:spPr>
      </p:pic>
      <p:sp>
        <p:nvSpPr>
          <p:cNvPr id="7" name="TextBox 6"/>
          <p:cNvSpPr txBox="1"/>
          <p:nvPr/>
        </p:nvSpPr>
        <p:spPr>
          <a:xfrm>
            <a:off x="838200" y="2914668"/>
            <a:ext cx="3275462" cy="369332"/>
          </a:xfrm>
          <a:prstGeom prst="rect">
            <a:avLst/>
          </a:prstGeom>
          <a:noFill/>
        </p:spPr>
        <p:txBody>
          <a:bodyPr wrap="square" rtlCol="0">
            <a:spAutoFit/>
          </a:bodyPr>
          <a:lstStyle/>
          <a:p>
            <a:r>
              <a:rPr lang="en-US" dirty="0"/>
              <a:t>Reducer Output data</a:t>
            </a:r>
          </a:p>
        </p:txBody>
      </p:sp>
    </p:spTree>
    <p:extLst>
      <p:ext uri="{BB962C8B-B14F-4D97-AF65-F5344CB8AC3E}">
        <p14:creationId xmlns:p14="http://schemas.microsoft.com/office/powerpoint/2010/main" val="106979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696" y="100726"/>
            <a:ext cx="10515600" cy="1325563"/>
          </a:xfrm>
        </p:spPr>
        <p:txBody>
          <a:bodyPr/>
          <a:lstStyle/>
          <a:p>
            <a:r>
              <a:rPr lang="en-US" dirty="0"/>
              <a:t>Word count Job</a:t>
            </a:r>
          </a:p>
        </p:txBody>
      </p:sp>
      <p:sp>
        <p:nvSpPr>
          <p:cNvPr id="6" name="TextBox 5"/>
          <p:cNvSpPr txBox="1"/>
          <p:nvPr/>
        </p:nvSpPr>
        <p:spPr>
          <a:xfrm>
            <a:off x="121457" y="2094580"/>
            <a:ext cx="3825025" cy="2031325"/>
          </a:xfrm>
          <a:prstGeom prst="rect">
            <a:avLst/>
          </a:prstGeom>
          <a:noFill/>
          <a:ln>
            <a:solidFill>
              <a:schemeClr val="tx1">
                <a:lumMod val="95000"/>
                <a:lumOff val="5000"/>
              </a:schemeClr>
            </a:solidFill>
          </a:ln>
        </p:spPr>
        <p:txBody>
          <a:bodyPr wrap="square" rtlCol="0">
            <a:spAutoFit/>
          </a:bodyPr>
          <a:lstStyle/>
          <a:p>
            <a:r>
              <a:rPr lang="en-US" dirty="0"/>
              <a:t>Hi how are you?</a:t>
            </a:r>
          </a:p>
          <a:p>
            <a:r>
              <a:rPr lang="en-US" dirty="0"/>
              <a:t>how is your job?</a:t>
            </a:r>
          </a:p>
          <a:p>
            <a:r>
              <a:rPr lang="en-US" dirty="0"/>
              <a:t>how is your family</a:t>
            </a:r>
          </a:p>
          <a:p>
            <a:r>
              <a:rPr lang="en-US" dirty="0"/>
              <a:t>how is your sister</a:t>
            </a:r>
          </a:p>
          <a:p>
            <a:r>
              <a:rPr lang="en-US" dirty="0"/>
              <a:t>how is your brother</a:t>
            </a:r>
          </a:p>
          <a:p>
            <a:r>
              <a:rPr lang="en-US" dirty="0"/>
              <a:t>what is the time now</a:t>
            </a:r>
          </a:p>
          <a:p>
            <a:r>
              <a:rPr lang="en-US" dirty="0"/>
              <a:t>what is the strength of the Hadoop</a:t>
            </a:r>
          </a:p>
        </p:txBody>
      </p:sp>
      <p:sp>
        <p:nvSpPr>
          <p:cNvPr id="7" name="TextBox 6"/>
          <p:cNvSpPr txBox="1"/>
          <p:nvPr/>
        </p:nvSpPr>
        <p:spPr>
          <a:xfrm>
            <a:off x="936674" y="4206631"/>
            <a:ext cx="1651782" cy="646331"/>
          </a:xfrm>
          <a:prstGeom prst="rect">
            <a:avLst/>
          </a:prstGeom>
          <a:noFill/>
          <a:ln>
            <a:solidFill>
              <a:schemeClr val="tx1">
                <a:lumMod val="95000"/>
                <a:lumOff val="5000"/>
              </a:schemeClr>
            </a:solidFill>
          </a:ln>
        </p:spPr>
        <p:txBody>
          <a:bodyPr wrap="square" rtlCol="0">
            <a:spAutoFit/>
          </a:bodyPr>
          <a:lstStyle/>
          <a:p>
            <a:r>
              <a:rPr lang="en-US" dirty="0"/>
              <a:t>File.txt</a:t>
            </a:r>
          </a:p>
          <a:p>
            <a:r>
              <a:rPr lang="en-US" dirty="0"/>
              <a:t>Size :: 500MB</a:t>
            </a:r>
          </a:p>
        </p:txBody>
      </p:sp>
      <p:sp>
        <p:nvSpPr>
          <p:cNvPr id="8" name="Right Arrow 7"/>
          <p:cNvSpPr/>
          <p:nvPr/>
        </p:nvSpPr>
        <p:spPr>
          <a:xfrm>
            <a:off x="4164037" y="2913935"/>
            <a:ext cx="1083212" cy="3926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53686" y="1875387"/>
            <a:ext cx="3826412" cy="2862322"/>
          </a:xfrm>
          <a:prstGeom prst="rect">
            <a:avLst/>
          </a:prstGeom>
          <a:noFill/>
          <a:ln>
            <a:solidFill>
              <a:schemeClr val="tx1">
                <a:lumMod val="95000"/>
                <a:lumOff val="5000"/>
              </a:schemeClr>
            </a:solidFill>
          </a:ln>
        </p:spPr>
        <p:txBody>
          <a:bodyPr wrap="square" rtlCol="0">
            <a:spAutoFit/>
          </a:bodyPr>
          <a:lstStyle/>
          <a:p>
            <a:r>
              <a:rPr lang="en-US" dirty="0"/>
              <a:t>Hi how are you </a:t>
            </a:r>
          </a:p>
          <a:p>
            <a:r>
              <a:rPr lang="en-US" dirty="0"/>
              <a:t>how is your job </a:t>
            </a:r>
          </a:p>
          <a:p>
            <a:endParaRPr lang="en-US" dirty="0"/>
          </a:p>
          <a:p>
            <a:r>
              <a:rPr lang="en-US" dirty="0"/>
              <a:t>how is your family</a:t>
            </a:r>
          </a:p>
          <a:p>
            <a:r>
              <a:rPr lang="en-US" dirty="0"/>
              <a:t>how is your sister</a:t>
            </a:r>
          </a:p>
          <a:p>
            <a:endParaRPr lang="en-US" dirty="0"/>
          </a:p>
          <a:p>
            <a:r>
              <a:rPr lang="en-US" dirty="0"/>
              <a:t>How is your brother</a:t>
            </a:r>
          </a:p>
          <a:p>
            <a:r>
              <a:rPr lang="en-US" dirty="0"/>
              <a:t>what is the time now</a:t>
            </a:r>
          </a:p>
          <a:p>
            <a:endParaRPr lang="en-US" dirty="0"/>
          </a:p>
          <a:p>
            <a:r>
              <a:rPr lang="en-US" dirty="0"/>
              <a:t>what is the strength of the Hadoop</a:t>
            </a:r>
          </a:p>
        </p:txBody>
      </p:sp>
      <p:cxnSp>
        <p:nvCxnSpPr>
          <p:cNvPr id="12" name="Straight Connector 11"/>
          <p:cNvCxnSpPr/>
          <p:nvPr/>
        </p:nvCxnSpPr>
        <p:spPr>
          <a:xfrm flipV="1">
            <a:off x="5739618" y="2602523"/>
            <a:ext cx="38404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765408" y="3416102"/>
            <a:ext cx="38404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765407" y="4246100"/>
            <a:ext cx="384048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1457" y="1276711"/>
            <a:ext cx="3967089" cy="646331"/>
          </a:xfrm>
          <a:prstGeom prst="rect">
            <a:avLst/>
          </a:prstGeom>
          <a:noFill/>
        </p:spPr>
        <p:txBody>
          <a:bodyPr wrap="square" rtlCol="0">
            <a:spAutoFit/>
          </a:bodyPr>
          <a:lstStyle/>
          <a:p>
            <a:r>
              <a:rPr lang="en-US" dirty="0"/>
              <a:t>Input : Text file</a:t>
            </a:r>
          </a:p>
          <a:p>
            <a:r>
              <a:rPr lang="en-US" dirty="0"/>
              <a:t>Output : count of words</a:t>
            </a:r>
          </a:p>
        </p:txBody>
      </p:sp>
    </p:spTree>
    <p:extLst>
      <p:ext uri="{BB962C8B-B14F-4D97-AF65-F5344CB8AC3E}">
        <p14:creationId xmlns:p14="http://schemas.microsoft.com/office/powerpoint/2010/main" val="1990006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218" y="341194"/>
            <a:ext cx="10548582" cy="5835769"/>
          </a:xfrm>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1828800" y="811236"/>
            <a:ext cx="7465325" cy="5270519"/>
          </a:xfrm>
          <a:prstGeom prst="rect">
            <a:avLst/>
          </a:prstGeom>
        </p:spPr>
      </p:pic>
    </p:spTree>
    <p:extLst>
      <p:ext uri="{BB962C8B-B14F-4D97-AF65-F5344CB8AC3E}">
        <p14:creationId xmlns:p14="http://schemas.microsoft.com/office/powerpoint/2010/main" val="1663367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4924" y="1487606"/>
            <a:ext cx="8961461" cy="4176215"/>
          </a:xfrm>
          <a:prstGeom prst="rect">
            <a:avLst/>
          </a:prstGeom>
        </p:spPr>
      </p:pic>
    </p:spTree>
    <p:extLst>
      <p:ext uri="{BB962C8B-B14F-4D97-AF65-F5344CB8AC3E}">
        <p14:creationId xmlns:p14="http://schemas.microsoft.com/office/powerpoint/2010/main" val="3203494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78674" y="0"/>
            <a:ext cx="8134065" cy="6859878"/>
          </a:xfrm>
          <a:prstGeom prst="rect">
            <a:avLst/>
          </a:prstGeom>
        </p:spPr>
      </p:pic>
    </p:spTree>
    <p:extLst>
      <p:ext uri="{BB962C8B-B14F-4D97-AF65-F5344CB8AC3E}">
        <p14:creationId xmlns:p14="http://schemas.microsoft.com/office/powerpoint/2010/main" val="3453676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150205"/>
            <a:ext cx="10515600" cy="1325563"/>
          </a:xfrm>
        </p:spPr>
        <p:txBody>
          <a:bodyPr/>
          <a:lstStyle/>
          <a:p>
            <a:r>
              <a:rPr lang="en-US" dirty="0"/>
              <a:t>Hadoop/Map Reduce Combiners</a:t>
            </a:r>
          </a:p>
        </p:txBody>
      </p:sp>
      <p:sp>
        <p:nvSpPr>
          <p:cNvPr id="3" name="Content Placeholder 2"/>
          <p:cNvSpPr>
            <a:spLocks noGrp="1"/>
          </p:cNvSpPr>
          <p:nvPr>
            <p:ph idx="1"/>
          </p:nvPr>
        </p:nvSpPr>
        <p:spPr>
          <a:xfrm>
            <a:off x="655320" y="1475768"/>
            <a:ext cx="10515600" cy="4351338"/>
          </a:xfrm>
        </p:spPr>
        <p:txBody>
          <a:bodyPr/>
          <a:lstStyle/>
          <a:p>
            <a:r>
              <a:rPr lang="en-US" dirty="0"/>
              <a:t>On a large dataset when we run</a:t>
            </a:r>
            <a:r>
              <a:rPr lang="en-US" b="1" dirty="0">
                <a:hlinkClick r:id="rId3"/>
              </a:rPr>
              <a:t> MapReduce job</a:t>
            </a:r>
            <a:r>
              <a:rPr lang="en-US" dirty="0"/>
              <a:t>, large chunks of intermediate data is generated by the Mapper and this intermediate data is passed on the Reducer for further processing, which leads to enormous network congestion. MapReduce framework provides a function known as </a:t>
            </a:r>
            <a:r>
              <a:rPr lang="en-US" b="1" dirty="0"/>
              <a:t>Hadoop Combiner </a:t>
            </a:r>
            <a:r>
              <a:rPr lang="en-US" dirty="0"/>
              <a:t>that plays a key role in reducing network congestion</a:t>
            </a:r>
          </a:p>
          <a:p>
            <a:r>
              <a:rPr lang="en-US" dirty="0"/>
              <a:t>The combiner in MapReduce is also known as ‘Mini-reducer’. The primary job of Combiner is to process the output data from the Mapper, before passing it to Reducer. It runs after the mapper and before the Reducer and its use is optional</a:t>
            </a:r>
          </a:p>
        </p:txBody>
      </p:sp>
    </p:spTree>
    <p:extLst>
      <p:ext uri="{BB962C8B-B14F-4D97-AF65-F5344CB8AC3E}">
        <p14:creationId xmlns:p14="http://schemas.microsoft.com/office/powerpoint/2010/main" val="1597586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0344"/>
          </a:xfrm>
        </p:spPr>
        <p:txBody>
          <a:bodyPr/>
          <a:lstStyle/>
          <a:p>
            <a:r>
              <a:rPr lang="en-US" b="1" dirty="0"/>
              <a:t>MapReduce program without Combiner </a:t>
            </a:r>
            <a:endParaRPr lang="en-US" dirty="0"/>
          </a:p>
        </p:txBody>
      </p:sp>
      <p:pic>
        <p:nvPicPr>
          <p:cNvPr id="4" name="Content Placeholder 3"/>
          <p:cNvPicPr>
            <a:picLocks noGrp="1" noChangeAspect="1"/>
          </p:cNvPicPr>
          <p:nvPr>
            <p:ph idx="1"/>
          </p:nvPr>
        </p:nvPicPr>
        <p:blipFill>
          <a:blip r:embed="rId2"/>
          <a:stretch>
            <a:fillRect/>
          </a:stretch>
        </p:blipFill>
        <p:spPr>
          <a:xfrm>
            <a:off x="2889003" y="1206860"/>
            <a:ext cx="6413994" cy="5651140"/>
          </a:xfrm>
          <a:prstGeom prst="rect">
            <a:avLst/>
          </a:prstGeom>
        </p:spPr>
      </p:pic>
    </p:spTree>
    <p:extLst>
      <p:ext uri="{BB962C8B-B14F-4D97-AF65-F5344CB8AC3E}">
        <p14:creationId xmlns:p14="http://schemas.microsoft.com/office/powerpoint/2010/main" val="23746735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4"/>
            <a:ext cx="10515600" cy="931412"/>
          </a:xfrm>
        </p:spPr>
        <p:txBody>
          <a:bodyPr/>
          <a:lstStyle/>
          <a:p>
            <a:r>
              <a:rPr lang="en-US" b="1" dirty="0"/>
              <a:t>MapReduce program with Combiner </a:t>
            </a:r>
            <a:endParaRPr lang="en-US" dirty="0"/>
          </a:p>
        </p:txBody>
      </p:sp>
      <p:pic>
        <p:nvPicPr>
          <p:cNvPr id="4" name="Content Placeholder 3"/>
          <p:cNvPicPr>
            <a:picLocks noGrp="1" noChangeAspect="1"/>
          </p:cNvPicPr>
          <p:nvPr>
            <p:ph idx="1"/>
          </p:nvPr>
        </p:nvPicPr>
        <p:blipFill>
          <a:blip r:embed="rId2"/>
          <a:stretch>
            <a:fillRect/>
          </a:stretch>
        </p:blipFill>
        <p:spPr>
          <a:xfrm>
            <a:off x="2677395" y="900753"/>
            <a:ext cx="7230880" cy="6059606"/>
          </a:xfrm>
          <a:prstGeom prst="rect">
            <a:avLst/>
          </a:prstGeom>
        </p:spPr>
      </p:pic>
    </p:spTree>
    <p:extLst>
      <p:ext uri="{BB962C8B-B14F-4D97-AF65-F5344CB8AC3E}">
        <p14:creationId xmlns:p14="http://schemas.microsoft.com/office/powerpoint/2010/main" val="945624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330" y="3589454"/>
            <a:ext cx="10515600" cy="696036"/>
          </a:xfrm>
        </p:spPr>
        <p:txBody>
          <a:bodyPr/>
          <a:lstStyle/>
          <a:p>
            <a:r>
              <a:rPr lang="en-US" b="1" dirty="0"/>
              <a:t>Disadvantages of MapReduce Combiner</a:t>
            </a:r>
            <a:endParaRPr lang="en-US" dirty="0"/>
          </a:p>
        </p:txBody>
      </p:sp>
      <p:sp>
        <p:nvSpPr>
          <p:cNvPr id="3" name="Content Placeholder 2"/>
          <p:cNvSpPr>
            <a:spLocks noGrp="1"/>
          </p:cNvSpPr>
          <p:nvPr>
            <p:ph idx="1"/>
          </p:nvPr>
        </p:nvSpPr>
        <p:spPr>
          <a:xfrm>
            <a:off x="694330" y="1089740"/>
            <a:ext cx="10803340" cy="2365589"/>
          </a:xfrm>
        </p:spPr>
        <p:txBody>
          <a:bodyPr/>
          <a:lstStyle/>
          <a:p>
            <a:r>
              <a:rPr lang="en-US" dirty="0"/>
              <a:t>Hadoop Combiner reduces the time taken for data transfer between mapper and reducer.</a:t>
            </a:r>
          </a:p>
          <a:p>
            <a:r>
              <a:rPr lang="en-US" dirty="0"/>
              <a:t>It decreases the amount of data that needed to be processed by the reducer.</a:t>
            </a:r>
          </a:p>
          <a:p>
            <a:r>
              <a:rPr lang="en-US" dirty="0"/>
              <a:t>The Combiner improves the overall performance of the reducer.</a:t>
            </a:r>
          </a:p>
        </p:txBody>
      </p:sp>
      <p:sp>
        <p:nvSpPr>
          <p:cNvPr id="4" name="Rectangle 3"/>
          <p:cNvSpPr/>
          <p:nvPr/>
        </p:nvSpPr>
        <p:spPr>
          <a:xfrm>
            <a:off x="749989" y="4419615"/>
            <a:ext cx="11109276" cy="1815882"/>
          </a:xfrm>
          <a:prstGeom prst="rect">
            <a:avLst/>
          </a:prstGeom>
        </p:spPr>
        <p:txBody>
          <a:bodyPr wrap="square">
            <a:spAutoFit/>
          </a:bodyPr>
          <a:lstStyle/>
          <a:p>
            <a:pPr>
              <a:buFont typeface="Arial" panose="020B0604020202020204" pitchFamily="34" charset="0"/>
              <a:buChar char="•"/>
            </a:pPr>
            <a:r>
              <a:rPr lang="en-US" sz="2800" dirty="0"/>
              <a:t> MapReduce jobs cannot depend on the Hadoop combiner execution because there is no guarantee in its execution.</a:t>
            </a:r>
          </a:p>
          <a:p>
            <a:pPr>
              <a:buFont typeface="Arial" panose="020B0604020202020204" pitchFamily="34" charset="0"/>
              <a:buChar char="•"/>
            </a:pPr>
            <a:r>
              <a:rPr lang="en-US" sz="2800" dirty="0"/>
              <a:t> In the local filesystem, the key-value pairs are stored in the Hadoop and run the combiner later which will cause expensive disk IO.</a:t>
            </a:r>
          </a:p>
        </p:txBody>
      </p:sp>
      <p:sp>
        <p:nvSpPr>
          <p:cNvPr id="5" name="Title 1"/>
          <p:cNvSpPr txBox="1">
            <a:spLocks/>
          </p:cNvSpPr>
          <p:nvPr/>
        </p:nvSpPr>
        <p:spPr>
          <a:xfrm>
            <a:off x="694330" y="173306"/>
            <a:ext cx="10515600" cy="905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Advantages of MapReduce Combiner</a:t>
            </a:r>
            <a:endParaRPr lang="en-US" dirty="0"/>
          </a:p>
        </p:txBody>
      </p:sp>
    </p:spTree>
    <p:extLst>
      <p:ext uri="{BB962C8B-B14F-4D97-AF65-F5344CB8AC3E}">
        <p14:creationId xmlns:p14="http://schemas.microsoft.com/office/powerpoint/2010/main" val="439414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define it?</a:t>
            </a:r>
          </a:p>
        </p:txBody>
      </p:sp>
      <p:sp>
        <p:nvSpPr>
          <p:cNvPr id="4" name="Rectangle 1"/>
          <p:cNvSpPr>
            <a:spLocks noGrp="1" noChangeArrowheads="1"/>
          </p:cNvSpPr>
          <p:nvPr>
            <p:ph idx="1"/>
          </p:nvPr>
        </p:nvSpPr>
        <p:spPr bwMode="auto">
          <a:xfrm>
            <a:off x="2407693" y="1690688"/>
            <a:ext cx="5658134" cy="303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 Driver class</a:t>
            </a:r>
          </a:p>
          <a:p>
            <a:pPr eaLnBrk="0" fontAlgn="base" hangingPunct="0">
              <a:lnSpc>
                <a:spcPct val="150000"/>
              </a:lnSpc>
              <a:spcBef>
                <a:spcPct val="0"/>
              </a:spcBef>
              <a:spcAft>
                <a:spcPct val="0"/>
              </a:spcAft>
            </a:pPr>
            <a:r>
              <a:rPr lang="en-US" altLang="en-US" sz="1800" b="1" dirty="0">
                <a:latin typeface="Arial Unicode MS" panose="020B0604020202020204" pitchFamily="34" charset="-128"/>
              </a:rPr>
              <a:t>job. Set Combiner Class(</a:t>
            </a:r>
            <a:r>
              <a:rPr lang="en-US" altLang="en-US" sz="1800" b="1" dirty="0" err="1">
                <a:latin typeface="Arial Unicode MS" panose="020B0604020202020204" pitchFamily="34" charset="-128"/>
              </a:rPr>
              <a:t>ReduceClass.class</a:t>
            </a:r>
            <a:r>
              <a:rPr lang="en-US" altLang="en-US" sz="1800" b="1" dirty="0">
                <a:latin typeface="Arial Unicode MS" panose="020B0604020202020204" pitchFamily="34" charset="-128"/>
              </a:rPr>
              <a:t>);</a:t>
            </a:r>
            <a:r>
              <a:rPr lang="en-US" altLang="en-US" sz="1800" b="1" dirty="0"/>
              <a:t> </a:t>
            </a:r>
          </a:p>
          <a:p>
            <a:pPr marL="0" indent="0" eaLnBrk="0" fontAlgn="base" hangingPunct="0">
              <a:lnSpc>
                <a:spcPct val="150000"/>
              </a:lnSpc>
              <a:spcBef>
                <a:spcPct val="0"/>
              </a:spcBef>
              <a:spcAft>
                <a:spcPct val="0"/>
              </a:spcAft>
              <a:buNone/>
            </a:pPr>
            <a:r>
              <a:rPr kumimoji="0" lang="en-US" altLang="en-US" sz="1800" b="1" i="0" u="none" strike="noStrike" cap="none" normalizeH="0" baseline="0" dirty="0">
                <a:ln>
                  <a:noFill/>
                </a:ln>
                <a:solidFill>
                  <a:schemeClr val="tx1"/>
                </a:solidFill>
                <a:effectLst/>
                <a:latin typeface="Arial" panose="020B0604020202020204" pitchFamily="34" charset="0"/>
              </a:rPr>
              <a:t>Separate java file</a:t>
            </a:r>
          </a:p>
          <a:p>
            <a:pPr eaLnBrk="0" fontAlgn="base" hangingPunct="0">
              <a:lnSpc>
                <a:spcPct val="150000"/>
              </a:lnSpc>
              <a:spcBef>
                <a:spcPct val="0"/>
              </a:spcBef>
              <a:spcAft>
                <a:spcPct val="0"/>
              </a:spcAft>
            </a:pPr>
            <a:r>
              <a:rPr lang="en-US" altLang="en-US" sz="1800" b="1" dirty="0">
                <a:latin typeface="Arial Unicode MS" panose="020B0604020202020204" pitchFamily="34" charset="-128"/>
              </a:rPr>
              <a:t>public class Combiners Hadoop {</a:t>
            </a:r>
            <a:r>
              <a:rPr lang="en-US" altLang="en-US" sz="2400" b="1" dirty="0"/>
              <a:t> </a:t>
            </a:r>
            <a:endParaRPr lang="en-US" altLang="en-US" sz="4000" b="1" dirty="0">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None/>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422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5627"/>
          </a:xfrm>
        </p:spPr>
        <p:txBody>
          <a:bodyPr>
            <a:normAutofit fontScale="90000"/>
          </a:bodyPr>
          <a:lstStyle/>
          <a:p>
            <a:r>
              <a:rPr lang="en-US" b="1" dirty="0"/>
              <a:t>Hadoop Partitioner / MapReduce Partitioner</a:t>
            </a:r>
            <a:endParaRPr lang="en-US" dirty="0"/>
          </a:p>
        </p:txBody>
      </p:sp>
      <p:sp>
        <p:nvSpPr>
          <p:cNvPr id="3" name="Content Placeholder 2"/>
          <p:cNvSpPr>
            <a:spLocks noGrp="1"/>
          </p:cNvSpPr>
          <p:nvPr>
            <p:ph idx="1"/>
          </p:nvPr>
        </p:nvSpPr>
        <p:spPr>
          <a:xfrm>
            <a:off x="838200" y="1241946"/>
            <a:ext cx="10515600" cy="4935017"/>
          </a:xfrm>
        </p:spPr>
        <p:txBody>
          <a:bodyPr/>
          <a:lstStyle/>
          <a:p>
            <a:r>
              <a:rPr lang="en-US" b="1" dirty="0"/>
              <a:t>Partitioning</a:t>
            </a:r>
            <a:r>
              <a:rPr lang="en-US" dirty="0"/>
              <a:t> of the keys of the intermediate map output is controlled by the Partitioner.</a:t>
            </a:r>
          </a:p>
          <a:p>
            <a:endParaRPr lang="en-US" dirty="0"/>
          </a:p>
        </p:txBody>
      </p:sp>
      <p:pic>
        <p:nvPicPr>
          <p:cNvPr id="4" name="Picture 3"/>
          <p:cNvPicPr>
            <a:picLocks noChangeAspect="1"/>
          </p:cNvPicPr>
          <p:nvPr/>
        </p:nvPicPr>
        <p:blipFill>
          <a:blip r:embed="rId3"/>
          <a:stretch>
            <a:fillRect/>
          </a:stretch>
        </p:blipFill>
        <p:spPr>
          <a:xfrm>
            <a:off x="1645409" y="2241432"/>
            <a:ext cx="8331105" cy="4062602"/>
          </a:xfrm>
          <a:prstGeom prst="rect">
            <a:avLst/>
          </a:prstGeom>
        </p:spPr>
      </p:pic>
    </p:spTree>
    <p:extLst>
      <p:ext uri="{BB962C8B-B14F-4D97-AF65-F5344CB8AC3E}">
        <p14:creationId xmlns:p14="http://schemas.microsoft.com/office/powerpoint/2010/main" val="1275407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666" y="201352"/>
            <a:ext cx="10515600" cy="713048"/>
          </a:xfrm>
        </p:spPr>
        <p:txBody>
          <a:bodyPr/>
          <a:lstStyle/>
          <a:p>
            <a:r>
              <a:rPr lang="en-US" b="1" dirty="0"/>
              <a:t>Need of Hadoop MapReduce Partitioner</a:t>
            </a:r>
            <a:endParaRPr lang="en-US" dirty="0"/>
          </a:p>
        </p:txBody>
      </p:sp>
      <p:sp>
        <p:nvSpPr>
          <p:cNvPr id="3" name="Content Placeholder 2"/>
          <p:cNvSpPr>
            <a:spLocks noGrp="1"/>
          </p:cNvSpPr>
          <p:nvPr>
            <p:ph idx="1"/>
          </p:nvPr>
        </p:nvSpPr>
        <p:spPr>
          <a:xfrm>
            <a:off x="838200" y="1255594"/>
            <a:ext cx="10515600" cy="4921369"/>
          </a:xfrm>
        </p:spPr>
        <p:txBody>
          <a:bodyPr>
            <a:normAutofit/>
          </a:bodyPr>
          <a:lstStyle/>
          <a:p>
            <a:endParaRPr lang="en-US" b="1" dirty="0">
              <a:hlinkClick r:id="rId2"/>
            </a:endParaRPr>
          </a:p>
          <a:p>
            <a:r>
              <a:rPr lang="en-US" b="1" dirty="0">
                <a:hlinkClick r:id="rId2"/>
              </a:rPr>
              <a:t>MapReduce job</a:t>
            </a:r>
            <a:r>
              <a:rPr lang="en-US" dirty="0"/>
              <a:t> takes an input data set and produces the list of the key-value pair which is the result of map phase in which input data is split and each task processes the split and each map, output the list of key-value pairs. Then, the output from the map phase is sent to reduce task which processes the user-defined reduce function on map outputs.</a:t>
            </a:r>
          </a:p>
          <a:p>
            <a:endParaRPr lang="en-US" dirty="0"/>
          </a:p>
          <a:p>
            <a:r>
              <a:rPr lang="en-US" dirty="0"/>
              <a:t>Before reduce phase, partitioning of the map output take place on the basis of the key and sorted.</a:t>
            </a:r>
          </a:p>
        </p:txBody>
      </p:sp>
    </p:spTree>
    <p:extLst>
      <p:ext uri="{BB962C8B-B14F-4D97-AF65-F5344CB8AC3E}">
        <p14:creationId xmlns:p14="http://schemas.microsoft.com/office/powerpoint/2010/main" val="234738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68418" y="590843"/>
            <a:ext cx="7445324"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Input file</a:t>
            </a:r>
          </a:p>
        </p:txBody>
      </p:sp>
      <p:sp>
        <p:nvSpPr>
          <p:cNvPr id="7" name="Rectangle 6"/>
          <p:cNvSpPr/>
          <p:nvPr/>
        </p:nvSpPr>
        <p:spPr>
          <a:xfrm>
            <a:off x="2268417" y="1627161"/>
            <a:ext cx="1434904" cy="422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split 1</a:t>
            </a:r>
          </a:p>
        </p:txBody>
      </p:sp>
      <p:sp>
        <p:nvSpPr>
          <p:cNvPr id="8" name="Rectangle 7"/>
          <p:cNvSpPr/>
          <p:nvPr/>
        </p:nvSpPr>
        <p:spPr>
          <a:xfrm>
            <a:off x="4274232" y="1613091"/>
            <a:ext cx="1434904" cy="450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split 1</a:t>
            </a:r>
          </a:p>
        </p:txBody>
      </p:sp>
      <p:sp>
        <p:nvSpPr>
          <p:cNvPr id="9" name="Rectangle 8"/>
          <p:cNvSpPr/>
          <p:nvPr/>
        </p:nvSpPr>
        <p:spPr>
          <a:xfrm>
            <a:off x="6344530" y="1641229"/>
            <a:ext cx="1434904" cy="450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split 1</a:t>
            </a:r>
          </a:p>
        </p:txBody>
      </p:sp>
      <p:sp>
        <p:nvSpPr>
          <p:cNvPr id="10" name="Rectangle 9"/>
          <p:cNvSpPr/>
          <p:nvPr/>
        </p:nvSpPr>
        <p:spPr>
          <a:xfrm>
            <a:off x="8250702" y="1645919"/>
            <a:ext cx="1434904" cy="450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split 1</a:t>
            </a:r>
          </a:p>
        </p:txBody>
      </p:sp>
      <p:cxnSp>
        <p:nvCxnSpPr>
          <p:cNvPr id="12" name="Straight Arrow Connector 11"/>
          <p:cNvCxnSpPr/>
          <p:nvPr/>
        </p:nvCxnSpPr>
        <p:spPr>
          <a:xfrm flipH="1">
            <a:off x="2968285" y="1055075"/>
            <a:ext cx="14066" cy="52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963553" y="1066796"/>
            <a:ext cx="14066" cy="52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059641" y="1080864"/>
            <a:ext cx="14066" cy="52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930644" y="1080870"/>
            <a:ext cx="14066" cy="52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553871" y="3235572"/>
            <a:ext cx="1053905" cy="351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0" name="Rectangle 19"/>
          <p:cNvSpPr/>
          <p:nvPr/>
        </p:nvSpPr>
        <p:spPr>
          <a:xfrm>
            <a:off x="4563205" y="3235572"/>
            <a:ext cx="1053905" cy="3493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2" name="Rectangle 21"/>
          <p:cNvSpPr/>
          <p:nvPr/>
        </p:nvSpPr>
        <p:spPr>
          <a:xfrm>
            <a:off x="6586612" y="3235572"/>
            <a:ext cx="1053905" cy="318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4" name="Rectangle 23"/>
          <p:cNvSpPr/>
          <p:nvPr/>
        </p:nvSpPr>
        <p:spPr>
          <a:xfrm>
            <a:off x="8457614" y="3235572"/>
            <a:ext cx="1053905" cy="276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Mapper</a:t>
            </a:r>
          </a:p>
        </p:txBody>
      </p:sp>
      <p:sp>
        <p:nvSpPr>
          <p:cNvPr id="25" name="Rectangle 24"/>
          <p:cNvSpPr/>
          <p:nvPr/>
        </p:nvSpPr>
        <p:spPr>
          <a:xfrm>
            <a:off x="2268417" y="2438399"/>
            <a:ext cx="1543926" cy="271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reader</a:t>
            </a:r>
          </a:p>
        </p:txBody>
      </p:sp>
      <p:sp>
        <p:nvSpPr>
          <p:cNvPr id="26" name="Rectangle 25"/>
          <p:cNvSpPr/>
          <p:nvPr/>
        </p:nvSpPr>
        <p:spPr>
          <a:xfrm>
            <a:off x="6301744" y="2375092"/>
            <a:ext cx="1543926" cy="271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reader</a:t>
            </a:r>
          </a:p>
        </p:txBody>
      </p:sp>
      <p:sp>
        <p:nvSpPr>
          <p:cNvPr id="27" name="Rectangle 26"/>
          <p:cNvSpPr/>
          <p:nvPr/>
        </p:nvSpPr>
        <p:spPr>
          <a:xfrm>
            <a:off x="4274232" y="2389160"/>
            <a:ext cx="1543926" cy="271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reader</a:t>
            </a:r>
          </a:p>
        </p:txBody>
      </p:sp>
      <p:sp>
        <p:nvSpPr>
          <p:cNvPr id="28" name="Rectangle 27"/>
          <p:cNvSpPr/>
          <p:nvPr/>
        </p:nvSpPr>
        <p:spPr>
          <a:xfrm>
            <a:off x="8329256" y="2372745"/>
            <a:ext cx="1543926" cy="271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reader</a:t>
            </a:r>
          </a:p>
        </p:txBody>
      </p:sp>
      <p:sp>
        <p:nvSpPr>
          <p:cNvPr id="29" name="TextBox 28"/>
          <p:cNvSpPr txBox="1"/>
          <p:nvPr/>
        </p:nvSpPr>
        <p:spPr>
          <a:xfrm>
            <a:off x="9713742" y="100968"/>
            <a:ext cx="2595489" cy="954107"/>
          </a:xfrm>
          <a:prstGeom prst="rect">
            <a:avLst/>
          </a:prstGeom>
          <a:noFill/>
        </p:spPr>
        <p:txBody>
          <a:bodyPr wrap="square" rtlCol="0">
            <a:spAutoFit/>
          </a:bodyPr>
          <a:lstStyle/>
          <a:p>
            <a:r>
              <a:rPr lang="en-US" sz="1400" dirty="0"/>
              <a:t>Text Input format</a:t>
            </a:r>
          </a:p>
          <a:p>
            <a:r>
              <a:rPr lang="en-US" sz="1400" dirty="0"/>
              <a:t>Key Value Text Input Format</a:t>
            </a:r>
          </a:p>
          <a:p>
            <a:r>
              <a:rPr lang="en-US" sz="1400" dirty="0"/>
              <a:t>Sequence File  Input Format</a:t>
            </a:r>
          </a:p>
          <a:p>
            <a:r>
              <a:rPr lang="en-US" sz="1400" dirty="0" err="1"/>
              <a:t>SequenceFileAsTextInput</a:t>
            </a:r>
            <a:r>
              <a:rPr lang="en-US" sz="1400" dirty="0"/>
              <a:t> Format</a:t>
            </a:r>
          </a:p>
        </p:txBody>
      </p:sp>
      <p:cxnSp>
        <p:nvCxnSpPr>
          <p:cNvPr id="31" name="Straight Arrow Connector 30"/>
          <p:cNvCxnSpPr/>
          <p:nvPr/>
        </p:nvCxnSpPr>
        <p:spPr>
          <a:xfrm>
            <a:off x="2715065" y="2091396"/>
            <a:ext cx="14067" cy="29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249637" y="2063258"/>
            <a:ext cx="0" cy="375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0"/>
          </p:cNvCxnSpPr>
          <p:nvPr/>
        </p:nvCxnSpPr>
        <p:spPr>
          <a:xfrm flipV="1">
            <a:off x="5046195" y="2049189"/>
            <a:ext cx="88513" cy="339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329268" y="2049189"/>
            <a:ext cx="0" cy="323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9298745" y="2091396"/>
            <a:ext cx="14067" cy="281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670474" y="2091396"/>
            <a:ext cx="56271" cy="34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865034" y="2049192"/>
            <a:ext cx="28135" cy="34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707902" y="2121880"/>
            <a:ext cx="112541" cy="250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2"/>
            <a:endCxn id="18" idx="0"/>
          </p:cNvCxnSpPr>
          <p:nvPr/>
        </p:nvCxnSpPr>
        <p:spPr>
          <a:xfrm>
            <a:off x="3040380" y="2710373"/>
            <a:ext cx="40444" cy="525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7" idx="2"/>
            <a:endCxn id="20" idx="0"/>
          </p:cNvCxnSpPr>
          <p:nvPr/>
        </p:nvCxnSpPr>
        <p:spPr>
          <a:xfrm>
            <a:off x="5046195" y="2661134"/>
            <a:ext cx="43963" cy="574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6" idx="2"/>
            <a:endCxn id="22" idx="0"/>
          </p:cNvCxnSpPr>
          <p:nvPr/>
        </p:nvCxnSpPr>
        <p:spPr>
          <a:xfrm>
            <a:off x="7073707" y="2647066"/>
            <a:ext cx="39858" cy="58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8" idx="2"/>
            <a:endCxn id="24" idx="0"/>
          </p:cNvCxnSpPr>
          <p:nvPr/>
        </p:nvCxnSpPr>
        <p:spPr>
          <a:xfrm flipH="1">
            <a:off x="8984567" y="2644719"/>
            <a:ext cx="116652" cy="590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153848" y="2827609"/>
            <a:ext cx="2229137" cy="369332"/>
          </a:xfrm>
          <a:prstGeom prst="rect">
            <a:avLst/>
          </a:prstGeom>
          <a:noFill/>
        </p:spPr>
        <p:txBody>
          <a:bodyPr wrap="square" rtlCol="0">
            <a:spAutoFit/>
          </a:bodyPr>
          <a:lstStyle/>
          <a:p>
            <a:r>
              <a:rPr lang="en-US" dirty="0" err="1"/>
              <a:t>Byteoffset</a:t>
            </a:r>
            <a:r>
              <a:rPr lang="en-US" dirty="0"/>
              <a:t> , record</a:t>
            </a:r>
          </a:p>
        </p:txBody>
      </p:sp>
      <p:sp>
        <p:nvSpPr>
          <p:cNvPr id="55" name="TextBox 54"/>
          <p:cNvSpPr txBox="1"/>
          <p:nvPr/>
        </p:nvSpPr>
        <p:spPr>
          <a:xfrm>
            <a:off x="647115" y="4403188"/>
            <a:ext cx="1621302" cy="2308324"/>
          </a:xfrm>
          <a:prstGeom prst="rect">
            <a:avLst/>
          </a:prstGeom>
          <a:noFill/>
        </p:spPr>
        <p:txBody>
          <a:bodyPr wrap="square" rtlCol="0">
            <a:spAutoFit/>
          </a:bodyPr>
          <a:lstStyle/>
          <a:p>
            <a:r>
              <a:rPr lang="en-US" b="1" u="sng" dirty="0"/>
              <a:t>Primitive types </a:t>
            </a:r>
          </a:p>
          <a:p>
            <a:r>
              <a:rPr lang="en-US" dirty="0" err="1"/>
              <a:t>int</a:t>
            </a:r>
            <a:endParaRPr lang="en-US" dirty="0"/>
          </a:p>
          <a:p>
            <a:r>
              <a:rPr lang="en-US" dirty="0"/>
              <a:t>long</a:t>
            </a:r>
          </a:p>
          <a:p>
            <a:r>
              <a:rPr lang="en-US" dirty="0"/>
              <a:t>float</a:t>
            </a:r>
          </a:p>
          <a:p>
            <a:r>
              <a:rPr lang="en-US" dirty="0"/>
              <a:t>double</a:t>
            </a:r>
          </a:p>
          <a:p>
            <a:r>
              <a:rPr lang="en-US" dirty="0"/>
              <a:t>string</a:t>
            </a:r>
          </a:p>
          <a:p>
            <a:r>
              <a:rPr lang="en-US" dirty="0"/>
              <a:t>char</a:t>
            </a:r>
          </a:p>
          <a:p>
            <a:r>
              <a:rPr lang="en-US" dirty="0" err="1"/>
              <a:t>etc</a:t>
            </a:r>
            <a:r>
              <a:rPr lang="en-US" dirty="0"/>
              <a:t>…</a:t>
            </a:r>
          </a:p>
        </p:txBody>
      </p:sp>
      <p:sp>
        <p:nvSpPr>
          <p:cNvPr id="56" name="TextBox 55"/>
          <p:cNvSpPr txBox="1"/>
          <p:nvPr/>
        </p:nvSpPr>
        <p:spPr>
          <a:xfrm>
            <a:off x="2553871" y="4403188"/>
            <a:ext cx="1891520" cy="2308324"/>
          </a:xfrm>
          <a:prstGeom prst="rect">
            <a:avLst/>
          </a:prstGeom>
          <a:noFill/>
        </p:spPr>
        <p:txBody>
          <a:bodyPr wrap="square" rtlCol="0">
            <a:spAutoFit/>
          </a:bodyPr>
          <a:lstStyle/>
          <a:p>
            <a:r>
              <a:rPr lang="en-US" b="1" u="sng" dirty="0"/>
              <a:t>Wrapper Class</a:t>
            </a:r>
          </a:p>
          <a:p>
            <a:r>
              <a:rPr lang="en-US" dirty="0"/>
              <a:t>Integer</a:t>
            </a:r>
          </a:p>
          <a:p>
            <a:r>
              <a:rPr lang="en-US" dirty="0"/>
              <a:t>Long</a:t>
            </a:r>
          </a:p>
          <a:p>
            <a:r>
              <a:rPr lang="en-US" dirty="0"/>
              <a:t>Float</a:t>
            </a:r>
          </a:p>
          <a:p>
            <a:r>
              <a:rPr lang="en-US" dirty="0"/>
              <a:t>Double</a:t>
            </a:r>
          </a:p>
          <a:p>
            <a:r>
              <a:rPr lang="en-US" dirty="0"/>
              <a:t>String</a:t>
            </a:r>
          </a:p>
          <a:p>
            <a:r>
              <a:rPr lang="en-US" dirty="0"/>
              <a:t>Character</a:t>
            </a:r>
          </a:p>
          <a:p>
            <a:r>
              <a:rPr lang="en-US" dirty="0"/>
              <a:t>etc..</a:t>
            </a:r>
          </a:p>
        </p:txBody>
      </p:sp>
      <p:sp>
        <p:nvSpPr>
          <p:cNvPr id="57" name="TextBox 56"/>
          <p:cNvSpPr txBox="1"/>
          <p:nvPr/>
        </p:nvSpPr>
        <p:spPr>
          <a:xfrm>
            <a:off x="4274232" y="4400842"/>
            <a:ext cx="1891520" cy="2308324"/>
          </a:xfrm>
          <a:prstGeom prst="rect">
            <a:avLst/>
          </a:prstGeom>
          <a:noFill/>
        </p:spPr>
        <p:txBody>
          <a:bodyPr wrap="square" rtlCol="0">
            <a:spAutoFit/>
          </a:bodyPr>
          <a:lstStyle/>
          <a:p>
            <a:r>
              <a:rPr lang="en-US" b="1" u="sng" dirty="0"/>
              <a:t>Box Class</a:t>
            </a:r>
          </a:p>
          <a:p>
            <a:r>
              <a:rPr lang="en-US" dirty="0" err="1"/>
              <a:t>IntWritable</a:t>
            </a:r>
            <a:endParaRPr lang="en-US" dirty="0"/>
          </a:p>
          <a:p>
            <a:r>
              <a:rPr lang="en-US" dirty="0" err="1"/>
              <a:t>LongWritable</a:t>
            </a:r>
            <a:endParaRPr lang="en-US" dirty="0"/>
          </a:p>
          <a:p>
            <a:r>
              <a:rPr lang="en-US" dirty="0" err="1"/>
              <a:t>FloatWritable</a:t>
            </a:r>
            <a:endParaRPr lang="en-US" dirty="0"/>
          </a:p>
          <a:p>
            <a:r>
              <a:rPr lang="en-US" dirty="0" err="1"/>
              <a:t>DoubleWritable</a:t>
            </a:r>
            <a:endParaRPr lang="en-US" dirty="0"/>
          </a:p>
          <a:p>
            <a:r>
              <a:rPr lang="en-US" dirty="0" err="1"/>
              <a:t>StringWritable</a:t>
            </a:r>
            <a:endParaRPr lang="en-US" dirty="0"/>
          </a:p>
          <a:p>
            <a:r>
              <a:rPr lang="en-US" dirty="0" err="1"/>
              <a:t>CharWritable</a:t>
            </a:r>
            <a:endParaRPr lang="en-US" dirty="0"/>
          </a:p>
          <a:p>
            <a:r>
              <a:rPr lang="en-US" dirty="0"/>
              <a:t>etc..</a:t>
            </a:r>
          </a:p>
        </p:txBody>
      </p:sp>
      <p:sp>
        <p:nvSpPr>
          <p:cNvPr id="2" name="TextBox 1"/>
          <p:cNvSpPr txBox="1"/>
          <p:nvPr/>
        </p:nvSpPr>
        <p:spPr>
          <a:xfrm>
            <a:off x="6586613" y="4103087"/>
            <a:ext cx="7052114" cy="2308324"/>
          </a:xfrm>
          <a:prstGeom prst="rect">
            <a:avLst/>
          </a:prstGeom>
          <a:noFill/>
        </p:spPr>
        <p:txBody>
          <a:bodyPr wrap="square" rtlCol="0">
            <a:spAutoFit/>
          </a:bodyPr>
          <a:lstStyle/>
          <a:p>
            <a:r>
              <a:rPr lang="en-US" dirty="0"/>
              <a:t>Because of collection framework , as it </a:t>
            </a:r>
            <a:r>
              <a:rPr lang="en-US" dirty="0" err="1"/>
              <a:t>doesnot</a:t>
            </a:r>
            <a:r>
              <a:rPr lang="en-US" dirty="0"/>
              <a:t> work on the primitive types, wrapper classes are created. </a:t>
            </a:r>
          </a:p>
          <a:p>
            <a:r>
              <a:rPr lang="en-US" dirty="0"/>
              <a:t>Collection framework  Work with the object to type so object of wrapper class is to be created. Similar to Java as it has introduced wrapper class corresponding to primitive class. Hadoop has introduced Box classes.</a:t>
            </a:r>
          </a:p>
          <a:p>
            <a:r>
              <a:rPr lang="en-US" dirty="0"/>
              <a:t>For Java conversion from primitive to wrapper is done automatically but for Hadoop we need to explicitly mention that conversion.</a:t>
            </a:r>
          </a:p>
          <a:p>
            <a:r>
              <a:rPr lang="en-US" dirty="0" err="1"/>
              <a:t>Int</a:t>
            </a:r>
            <a:r>
              <a:rPr lang="en-US" dirty="0"/>
              <a:t> -</a:t>
            </a:r>
            <a:r>
              <a:rPr lang="en-US" dirty="0">
                <a:sym typeface="Wingdings" panose="05000000000000000000" pitchFamily="2" charset="2"/>
              </a:rPr>
              <a:t> new </a:t>
            </a:r>
            <a:r>
              <a:rPr lang="en-US" dirty="0" err="1">
                <a:sym typeface="Wingdings" panose="05000000000000000000" pitchFamily="2" charset="2"/>
              </a:rPr>
              <a:t>IntWritable</a:t>
            </a:r>
            <a:r>
              <a:rPr lang="en-US" dirty="0">
                <a:sym typeface="Wingdings" panose="05000000000000000000" pitchFamily="2" charset="2"/>
              </a:rPr>
              <a:t>(</a:t>
            </a:r>
            <a:r>
              <a:rPr lang="en-US" dirty="0" err="1">
                <a:sym typeface="Wingdings" panose="05000000000000000000" pitchFamily="2" charset="2"/>
              </a:rPr>
              <a:t>int</a:t>
            </a:r>
            <a:r>
              <a:rPr lang="en-US" dirty="0">
                <a:sym typeface="Wingdings" panose="05000000000000000000" pitchFamily="2" charset="2"/>
              </a:rPr>
              <a:t>)   and get () method for back</a:t>
            </a:r>
            <a:endParaRPr lang="en-US" dirty="0"/>
          </a:p>
        </p:txBody>
      </p:sp>
    </p:spTree>
    <p:extLst>
      <p:ext uri="{BB962C8B-B14F-4D97-AF65-F5344CB8AC3E}">
        <p14:creationId xmlns:p14="http://schemas.microsoft.com/office/powerpoint/2010/main" val="2983320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This partitioning specifies that all the values for each key are grouped together and make sure that all the values of a single key go to the same reducer, thus allows even distribution of the map output over the reducer.</a:t>
            </a:r>
          </a:p>
          <a:p>
            <a:r>
              <a:rPr lang="en-US" dirty="0"/>
              <a:t>Partitioner in Hadoop MapReduce redirects the mapper output to the reducer by determining which reducer is responsible for the particular key.</a:t>
            </a:r>
          </a:p>
          <a:p>
            <a:r>
              <a:rPr lang="en-US" dirty="0"/>
              <a:t>The Default Hadoop </a:t>
            </a:r>
            <a:r>
              <a:rPr lang="en-US" dirty="0" err="1"/>
              <a:t>partitioner</a:t>
            </a:r>
            <a:r>
              <a:rPr lang="en-US" dirty="0"/>
              <a:t> in Hadoop MapReduce is Hash Partitioner which computes a hash value for the key and assigns the partition based on this result.</a:t>
            </a:r>
          </a:p>
        </p:txBody>
      </p:sp>
    </p:spTree>
    <p:extLst>
      <p:ext uri="{BB962C8B-B14F-4D97-AF65-F5344CB8AC3E}">
        <p14:creationId xmlns:p14="http://schemas.microsoft.com/office/powerpoint/2010/main" val="2996113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many Partitioner</a:t>
            </a:r>
            <a:br>
              <a:rPr lang="en-US" b="1" dirty="0"/>
            </a:br>
            <a:endParaRPr lang="en-US" dirty="0"/>
          </a:p>
        </p:txBody>
      </p:sp>
      <p:sp>
        <p:nvSpPr>
          <p:cNvPr id="3" name="Content Placeholder 2"/>
          <p:cNvSpPr>
            <a:spLocks noGrp="1"/>
          </p:cNvSpPr>
          <p:nvPr>
            <p:ph idx="1"/>
          </p:nvPr>
        </p:nvSpPr>
        <p:spPr/>
        <p:txBody>
          <a:bodyPr/>
          <a:lstStyle/>
          <a:p>
            <a:r>
              <a:rPr lang="en-US" dirty="0"/>
              <a:t>The total number of </a:t>
            </a:r>
            <a:r>
              <a:rPr lang="en-US" dirty="0" err="1"/>
              <a:t>Partitioners</a:t>
            </a:r>
            <a:r>
              <a:rPr lang="en-US" dirty="0"/>
              <a:t> that run in Hadoop is equal to the number of reducers i.e. Partitioner will divide the data according to the number of reducers which is set by </a:t>
            </a:r>
            <a:r>
              <a:rPr lang="en-US" i="1" dirty="0" err="1"/>
              <a:t>JobConf.setNumReduceTasks</a:t>
            </a:r>
            <a:r>
              <a:rPr lang="en-US" i="1" dirty="0"/>
              <a:t>()</a:t>
            </a:r>
            <a:r>
              <a:rPr lang="en-US" dirty="0"/>
              <a:t> method. </a:t>
            </a:r>
          </a:p>
          <a:p>
            <a:r>
              <a:rPr lang="en-US" dirty="0"/>
              <a:t>Thus, the data from single Partitioner is processed by a single reducer. </a:t>
            </a:r>
            <a:r>
              <a:rPr lang="en-US"/>
              <a:t>And Partitioner </a:t>
            </a:r>
            <a:r>
              <a:rPr lang="en-US" dirty="0"/>
              <a:t>is created only when there are multiple reducers</a:t>
            </a:r>
          </a:p>
        </p:txBody>
      </p:sp>
    </p:spTree>
    <p:extLst>
      <p:ext uri="{BB962C8B-B14F-4D97-AF65-F5344CB8AC3E}">
        <p14:creationId xmlns:p14="http://schemas.microsoft.com/office/powerpoint/2010/main" val="3496044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3174"/>
          </a:xfrm>
        </p:spPr>
        <p:txBody>
          <a:bodyPr/>
          <a:lstStyle/>
          <a:p>
            <a:r>
              <a:rPr lang="en-US" b="1" dirty="0"/>
              <a:t>Poor Partitioning in Hadoop MapReduce</a:t>
            </a:r>
            <a:endParaRPr lang="en-US" dirty="0"/>
          </a:p>
        </p:txBody>
      </p:sp>
      <p:sp>
        <p:nvSpPr>
          <p:cNvPr id="3" name="Content Placeholder 2"/>
          <p:cNvSpPr>
            <a:spLocks noGrp="1"/>
          </p:cNvSpPr>
          <p:nvPr>
            <p:ph idx="1"/>
          </p:nvPr>
        </p:nvSpPr>
        <p:spPr>
          <a:xfrm>
            <a:off x="838199" y="1419367"/>
            <a:ext cx="10748749" cy="5131558"/>
          </a:xfrm>
        </p:spPr>
        <p:txBody>
          <a:bodyPr/>
          <a:lstStyle/>
          <a:p>
            <a:r>
              <a:rPr lang="en-US" dirty="0"/>
              <a:t>If in data input one key appears more than any other key then </a:t>
            </a:r>
          </a:p>
          <a:p>
            <a:pPr marL="971550" lvl="1" indent="-514350">
              <a:buFont typeface="+mj-lt"/>
              <a:buAutoNum type="arabicPeriod"/>
            </a:pPr>
            <a:r>
              <a:rPr lang="en-US" dirty="0"/>
              <a:t>The key appearing more will be sent to one partition.</a:t>
            </a:r>
          </a:p>
          <a:p>
            <a:pPr marL="971550" lvl="1" indent="-514350">
              <a:buFont typeface="+mj-lt"/>
              <a:buAutoNum type="arabicPeriod"/>
            </a:pPr>
            <a:r>
              <a:rPr lang="en-US" dirty="0"/>
              <a:t>All the other key will be sent to partitions according to their </a:t>
            </a:r>
            <a:r>
              <a:rPr lang="en-US" dirty="0" err="1"/>
              <a:t>hashCode</a:t>
            </a:r>
            <a:r>
              <a:rPr lang="en-US" dirty="0"/>
              <a:t>().</a:t>
            </a:r>
          </a:p>
          <a:p>
            <a:r>
              <a:rPr lang="en-US" dirty="0"/>
              <a:t>If </a:t>
            </a:r>
            <a:r>
              <a:rPr lang="en-US" b="1" dirty="0" err="1"/>
              <a:t>hashCode</a:t>
            </a:r>
            <a:r>
              <a:rPr lang="en-US" b="1" dirty="0"/>
              <a:t>()</a:t>
            </a:r>
            <a:r>
              <a:rPr lang="en-US" dirty="0"/>
              <a:t> method does not uniformly distribute other keys data over partition range, then data will not be evenly sent to reducers.</a:t>
            </a:r>
          </a:p>
          <a:p>
            <a:r>
              <a:rPr lang="en-US" dirty="0"/>
              <a:t>Poor partitioning of data means that some reducers will have more data input than other i.e. they will have more work to do than other reducers. So, the entire job will wait for one reducer to finish its extra-large share of the load.</a:t>
            </a:r>
          </a:p>
          <a:p>
            <a:r>
              <a:rPr lang="en-US" dirty="0"/>
              <a:t>we can create Custom </a:t>
            </a:r>
            <a:r>
              <a:rPr lang="en-US" dirty="0" err="1"/>
              <a:t>partitioner</a:t>
            </a:r>
            <a:r>
              <a:rPr lang="en-US" dirty="0"/>
              <a:t>, which allows sharing workload uniformly across different reducers.</a:t>
            </a:r>
          </a:p>
        </p:txBody>
      </p:sp>
    </p:spTree>
    <p:extLst>
      <p:ext uri="{BB962C8B-B14F-4D97-AF65-F5344CB8AC3E}">
        <p14:creationId xmlns:p14="http://schemas.microsoft.com/office/powerpoint/2010/main" val="906717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Partitioner provides the </a:t>
            </a:r>
            <a:r>
              <a:rPr lang="en-US" dirty="0" err="1"/>
              <a:t>getPartition</a:t>
            </a:r>
            <a:r>
              <a:rPr lang="en-US" dirty="0"/>
              <a:t>() method that you can implement yourself if you want to declare the custom partition for your job.</a:t>
            </a:r>
          </a:p>
          <a:p>
            <a:r>
              <a:rPr lang="en-US" dirty="0"/>
              <a:t>public static class </a:t>
            </a:r>
            <a:r>
              <a:rPr lang="en-US" dirty="0" err="1"/>
              <a:t>MyPartitioner</a:t>
            </a:r>
            <a:r>
              <a:rPr lang="en-US" dirty="0"/>
              <a:t> extends Partitioner&lt;</a:t>
            </a:r>
            <a:r>
              <a:rPr lang="en-US" dirty="0" err="1"/>
              <a:t>Text,Text</a:t>
            </a:r>
            <a:r>
              <a:rPr lang="en-US" dirty="0"/>
              <a:t>&gt;{</a:t>
            </a:r>
            <a:br>
              <a:rPr lang="en-US" dirty="0"/>
            </a:br>
            <a:r>
              <a:rPr lang="en-US" dirty="0"/>
              <a:t>public </a:t>
            </a:r>
            <a:r>
              <a:rPr lang="en-US" dirty="0" err="1"/>
              <a:t>int</a:t>
            </a:r>
            <a:r>
              <a:rPr lang="en-US" dirty="0"/>
              <a:t> </a:t>
            </a:r>
            <a:r>
              <a:rPr lang="en-US" dirty="0" err="1"/>
              <a:t>getPartition</a:t>
            </a:r>
            <a:r>
              <a:rPr lang="en-US" dirty="0"/>
              <a:t>(Text key, Text value, </a:t>
            </a:r>
            <a:r>
              <a:rPr lang="en-US" dirty="0" err="1"/>
              <a:t>int</a:t>
            </a:r>
            <a:r>
              <a:rPr lang="en-US" dirty="0"/>
              <a:t> </a:t>
            </a:r>
            <a:r>
              <a:rPr lang="en-US" dirty="0" err="1"/>
              <a:t>numReduceTasks</a:t>
            </a:r>
            <a:r>
              <a:rPr lang="en-US" dirty="0"/>
              <a:t>){</a:t>
            </a:r>
            <a:br>
              <a:rPr lang="en-US" dirty="0"/>
            </a:br>
            <a:r>
              <a:rPr lang="en-US" dirty="0"/>
              <a:t>if(</a:t>
            </a:r>
            <a:r>
              <a:rPr lang="en-US" dirty="0" err="1"/>
              <a:t>numReduceTasks</a:t>
            </a:r>
            <a:r>
              <a:rPr lang="en-US" dirty="0"/>
              <a:t>==0)</a:t>
            </a:r>
            <a:br>
              <a:rPr lang="en-US" dirty="0"/>
            </a:br>
            <a:r>
              <a:rPr lang="en-US" dirty="0"/>
              <a:t>return 0;</a:t>
            </a:r>
            <a:br>
              <a:rPr lang="en-US" dirty="0"/>
            </a:br>
            <a:r>
              <a:rPr lang="en-US" dirty="0"/>
              <a:t>if(</a:t>
            </a:r>
            <a:r>
              <a:rPr lang="en-US" dirty="0" err="1"/>
              <a:t>key.equals</a:t>
            </a:r>
            <a:r>
              <a:rPr lang="en-US" dirty="0"/>
              <a:t>(new Text(“Male”)) )</a:t>
            </a:r>
            <a:br>
              <a:rPr lang="en-US" dirty="0"/>
            </a:br>
            <a:r>
              <a:rPr lang="en-US" dirty="0"/>
              <a:t>return 0;</a:t>
            </a:r>
            <a:br>
              <a:rPr lang="en-US" dirty="0"/>
            </a:br>
            <a:r>
              <a:rPr lang="en-US" dirty="0"/>
              <a:t>if(</a:t>
            </a:r>
            <a:r>
              <a:rPr lang="en-US" dirty="0" err="1"/>
              <a:t>key.equals</a:t>
            </a:r>
            <a:r>
              <a:rPr lang="en-US" dirty="0"/>
              <a:t>(new Text(“Female”)))</a:t>
            </a:r>
            <a:br>
              <a:rPr lang="en-US" dirty="0"/>
            </a:br>
            <a:r>
              <a:rPr lang="en-US" dirty="0"/>
              <a:t>return 1;</a:t>
            </a:r>
            <a:br>
              <a:rPr lang="en-US" dirty="0"/>
            </a:br>
            <a:r>
              <a:rPr lang="en-US" dirty="0"/>
              <a:t>}</a:t>
            </a:r>
            <a:br>
              <a:rPr lang="en-US" dirty="0"/>
            </a:br>
            <a:r>
              <a:rPr lang="en-US" dirty="0"/>
              <a:t>}</a:t>
            </a:r>
          </a:p>
        </p:txBody>
      </p:sp>
    </p:spTree>
    <p:extLst>
      <p:ext uri="{BB962C8B-B14F-4D97-AF65-F5344CB8AC3E}">
        <p14:creationId xmlns:p14="http://schemas.microsoft.com/office/powerpoint/2010/main" val="3756864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set number of reducers?</a:t>
            </a:r>
          </a:p>
        </p:txBody>
      </p:sp>
      <p:sp>
        <p:nvSpPr>
          <p:cNvPr id="3" name="Content Placeholder 2"/>
          <p:cNvSpPr>
            <a:spLocks noGrp="1"/>
          </p:cNvSpPr>
          <p:nvPr>
            <p:ph idx="1"/>
          </p:nvPr>
        </p:nvSpPr>
        <p:spPr>
          <a:xfrm>
            <a:off x="838200" y="1690688"/>
            <a:ext cx="10515600" cy="4486275"/>
          </a:xfrm>
        </p:spPr>
        <p:txBody>
          <a:bodyPr>
            <a:normAutofit/>
          </a:bodyPr>
          <a:lstStyle/>
          <a:p>
            <a:r>
              <a:rPr lang="en-US" dirty="0"/>
              <a:t>By default no of reducer=1</a:t>
            </a:r>
          </a:p>
          <a:p>
            <a:r>
              <a:rPr lang="en-US" dirty="0"/>
              <a:t>If you mention </a:t>
            </a:r>
            <a:r>
              <a:rPr lang="en-US" i="1" dirty="0" err="1"/>
              <a:t>JobConf.setNumReduceTasks</a:t>
            </a:r>
            <a:r>
              <a:rPr lang="en-US" i="1" dirty="0"/>
              <a:t>(0) then no of reducers are 0 and process will be executed only using mappers. No sorting&amp; shuffling will applied</a:t>
            </a:r>
          </a:p>
          <a:p>
            <a:r>
              <a:rPr lang="en-US" i="1" dirty="0"/>
              <a:t>Methods to set no of reducers</a:t>
            </a:r>
          </a:p>
          <a:p>
            <a:pPr marL="1428750" lvl="2" indent="-514350">
              <a:buFont typeface="+mj-lt"/>
              <a:buAutoNum type="arabicPeriod"/>
            </a:pPr>
            <a:r>
              <a:rPr lang="en-US" b="1" i="1" dirty="0"/>
              <a:t>Command line </a:t>
            </a:r>
            <a:r>
              <a:rPr lang="en-US" i="1" dirty="0"/>
              <a:t>(</a:t>
            </a:r>
            <a:r>
              <a:rPr lang="en-US" altLang="en-US" dirty="0">
                <a:latin typeface="Arial Unicode MS" panose="020B0604020202020204" pitchFamily="34" charset="-128"/>
              </a:rPr>
              <a:t>bin/</a:t>
            </a:r>
            <a:r>
              <a:rPr lang="en-US" altLang="en-US" dirty="0" err="1">
                <a:latin typeface="Arial Unicode MS" panose="020B0604020202020204" pitchFamily="34" charset="-128"/>
              </a:rPr>
              <a:t>hadoop</a:t>
            </a:r>
            <a:r>
              <a:rPr lang="en-US" altLang="en-US" dirty="0">
                <a:latin typeface="Arial Unicode MS" panose="020B0604020202020204" pitchFamily="34" charset="-128"/>
              </a:rPr>
              <a:t> jar -</a:t>
            </a:r>
            <a:r>
              <a:rPr lang="en-US" altLang="en-US" dirty="0" err="1">
                <a:latin typeface="Arial Unicode MS" panose="020B0604020202020204" pitchFamily="34" charset="-128"/>
              </a:rPr>
              <a:t>Dmapreduce.job.maps</a:t>
            </a:r>
            <a:r>
              <a:rPr lang="en-US" altLang="en-US" dirty="0">
                <a:latin typeface="Arial Unicode MS" panose="020B0604020202020204" pitchFamily="34" charset="-128"/>
              </a:rPr>
              <a:t>=5 yourapp.jar..)</a:t>
            </a:r>
          </a:p>
          <a:p>
            <a:pPr marL="1371600" lvl="3" indent="0">
              <a:buNone/>
            </a:pPr>
            <a:r>
              <a:rPr lang="en-US" altLang="en-US" dirty="0" err="1">
                <a:solidFill>
                  <a:srgbClr val="FF0000"/>
                </a:solidFill>
                <a:latin typeface="Arial Unicode MS" panose="020B0604020202020204" pitchFamily="34" charset="-128"/>
              </a:rPr>
              <a:t>mapred.map.tasks</a:t>
            </a:r>
            <a:r>
              <a:rPr lang="en-US" altLang="en-US" dirty="0">
                <a:solidFill>
                  <a:srgbClr val="FF0000"/>
                </a:solidFill>
                <a:latin typeface="Arial Unicode MS" panose="020B0604020202020204" pitchFamily="34" charset="-128"/>
              </a:rPr>
              <a:t> --&gt; </a:t>
            </a:r>
            <a:r>
              <a:rPr lang="en-US" altLang="en-US" dirty="0" err="1">
                <a:solidFill>
                  <a:srgbClr val="FF0000"/>
                </a:solidFill>
                <a:latin typeface="Arial Unicode MS" panose="020B0604020202020204" pitchFamily="34" charset="-128"/>
                <a:hlinkClick r:id="rId2"/>
              </a:rPr>
              <a:t>mapreduce</a:t>
            </a:r>
            <a:r>
              <a:rPr lang="en-US" altLang="en-US" dirty="0" err="1">
                <a:solidFill>
                  <a:srgbClr val="FF0000"/>
                </a:solidFill>
                <a:latin typeface="Arial Unicode MS" panose="020B0604020202020204" pitchFamily="34" charset="-128"/>
              </a:rPr>
              <a:t>.job.maps</a:t>
            </a:r>
            <a:r>
              <a:rPr lang="en-US" altLang="en-US" dirty="0">
                <a:solidFill>
                  <a:srgbClr val="FF0000"/>
                </a:solidFill>
                <a:latin typeface="Arial Unicode MS" panose="020B0604020202020204" pitchFamily="34" charset="-128"/>
              </a:rPr>
              <a:t> </a:t>
            </a:r>
          </a:p>
          <a:p>
            <a:pPr marL="1371600" lvl="3" indent="0">
              <a:buNone/>
            </a:pPr>
            <a:r>
              <a:rPr lang="en-US" altLang="en-US" dirty="0" err="1">
                <a:solidFill>
                  <a:srgbClr val="FF0000"/>
                </a:solidFill>
                <a:latin typeface="Arial Unicode MS" panose="020B0604020202020204" pitchFamily="34" charset="-128"/>
              </a:rPr>
              <a:t>mapred.reduce.tasks</a:t>
            </a:r>
            <a:r>
              <a:rPr lang="en-US" altLang="en-US" dirty="0">
                <a:solidFill>
                  <a:srgbClr val="FF0000"/>
                </a:solidFill>
                <a:latin typeface="Arial Unicode MS" panose="020B0604020202020204" pitchFamily="34" charset="-128"/>
              </a:rPr>
              <a:t> --&gt; </a:t>
            </a:r>
            <a:r>
              <a:rPr lang="en-US" altLang="en-US" dirty="0" err="1">
                <a:solidFill>
                  <a:srgbClr val="FF0000"/>
                </a:solidFill>
                <a:latin typeface="Arial Unicode MS" panose="020B0604020202020204" pitchFamily="34" charset="-128"/>
              </a:rPr>
              <a:t>mapreduce.job.reduces</a:t>
            </a:r>
            <a:r>
              <a:rPr lang="en-US" altLang="en-US" dirty="0">
                <a:solidFill>
                  <a:srgbClr val="FF0000"/>
                </a:solidFill>
                <a:latin typeface="Arial Unicode MS" panose="020B0604020202020204" pitchFamily="34" charset="-128"/>
              </a:rPr>
              <a:t> </a:t>
            </a:r>
            <a:endParaRPr lang="en-US" altLang="en-US" sz="4200" dirty="0">
              <a:solidFill>
                <a:srgbClr val="FF0000"/>
              </a:solidFill>
              <a:latin typeface="Arial" panose="020B0604020202020204" pitchFamily="34" charset="0"/>
            </a:endParaRPr>
          </a:p>
          <a:p>
            <a:pPr marL="1371600" lvl="2" indent="-457200">
              <a:buFont typeface="+mj-lt"/>
              <a:buAutoNum type="arabicPeriod"/>
            </a:pPr>
            <a:r>
              <a:rPr lang="en-US" dirty="0">
                <a:latin typeface="Arial Unicode MS" panose="020B0604020202020204" pitchFamily="34" charset="-128"/>
              </a:rPr>
              <a:t>In the code, one can configure </a:t>
            </a:r>
            <a:r>
              <a:rPr lang="en-US" dirty="0" err="1">
                <a:latin typeface="Arial Unicode MS" panose="020B0604020202020204" pitchFamily="34" charset="-128"/>
              </a:rPr>
              <a:t>JobConf</a:t>
            </a:r>
            <a:r>
              <a:rPr lang="en-US" dirty="0">
                <a:latin typeface="Arial Unicode MS" panose="020B0604020202020204" pitchFamily="34" charset="-128"/>
              </a:rPr>
              <a:t> variables.</a:t>
            </a:r>
          </a:p>
          <a:p>
            <a:pPr marL="1371600" lvl="3" indent="0">
              <a:buNone/>
            </a:pPr>
            <a:r>
              <a:rPr lang="en-US" altLang="en-US" sz="2000" dirty="0" err="1">
                <a:latin typeface="Arial Unicode MS" panose="020B0604020202020204" pitchFamily="34" charset="-128"/>
              </a:rPr>
              <a:t>job.setNumMapTasks</a:t>
            </a:r>
            <a:r>
              <a:rPr lang="en-US" altLang="en-US" sz="2000" dirty="0">
                <a:latin typeface="Arial Unicode MS" panose="020B0604020202020204" pitchFamily="34" charset="-128"/>
              </a:rPr>
              <a:t>(5); // 5 mappers </a:t>
            </a:r>
          </a:p>
          <a:p>
            <a:pPr marL="1371600" lvl="3" indent="0">
              <a:buNone/>
            </a:pPr>
            <a:r>
              <a:rPr lang="en-US" altLang="en-US" sz="2000" dirty="0" err="1">
                <a:latin typeface="Arial Unicode MS" panose="020B0604020202020204" pitchFamily="34" charset="-128"/>
              </a:rPr>
              <a:t>job.setNumReduceTasks</a:t>
            </a:r>
            <a:r>
              <a:rPr lang="en-US" altLang="en-US" sz="2000" dirty="0">
                <a:latin typeface="Arial Unicode MS" panose="020B0604020202020204" pitchFamily="34" charset="-128"/>
              </a:rPr>
              <a:t>(2); // 2 reducers </a:t>
            </a:r>
          </a:p>
          <a:p>
            <a:pPr marL="1428750" lvl="2" indent="-514350">
              <a:buFont typeface="+mj-lt"/>
              <a:buAutoNum type="arabicPeriod"/>
            </a:pPr>
            <a:endParaRPr lang="en-US" sz="4400" dirty="0"/>
          </a:p>
          <a:p>
            <a:pPr marL="1428750" lvl="2" indent="-514350">
              <a:buFont typeface="+mj-lt"/>
              <a:buAutoNum type="arabicPeriod"/>
            </a:pPr>
            <a:endParaRPr lang="en-US" altLang="en-US" sz="4400" dirty="0">
              <a:latin typeface="Arial" panose="020B0604020202020204" pitchFamily="34" charset="0"/>
            </a:endParaRPr>
          </a:p>
        </p:txBody>
      </p:sp>
      <p:sp>
        <p:nvSpPr>
          <p:cNvPr id="4"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1916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7306" y="471692"/>
            <a:ext cx="10525125" cy="6305550"/>
          </a:xfrm>
          <a:prstGeom prst="rect">
            <a:avLst/>
          </a:prstGeom>
        </p:spPr>
      </p:pic>
      <p:sp>
        <p:nvSpPr>
          <p:cNvPr id="3" name="TextBox 2">
            <a:extLst>
              <a:ext uri="{FF2B5EF4-FFF2-40B4-BE49-F238E27FC236}">
                <a16:creationId xmlns:a16="http://schemas.microsoft.com/office/drawing/2014/main" id="{1ACA0F48-CE30-4B33-9830-84A766E1AACE}"/>
              </a:ext>
            </a:extLst>
          </p:cNvPr>
          <p:cNvSpPr txBox="1"/>
          <p:nvPr/>
        </p:nvSpPr>
        <p:spPr>
          <a:xfrm>
            <a:off x="6096000" y="577516"/>
            <a:ext cx="1190324" cy="369332"/>
          </a:xfrm>
          <a:prstGeom prst="rect">
            <a:avLst/>
          </a:prstGeom>
          <a:solidFill>
            <a:schemeClr val="bg2"/>
          </a:solidFill>
        </p:spPr>
        <p:txBody>
          <a:bodyPr wrap="square" rtlCol="0">
            <a:spAutoFit/>
          </a:bodyPr>
          <a:lstStyle/>
          <a:p>
            <a:r>
              <a:rPr lang="en-IN" dirty="0"/>
              <a:t>400 MB</a:t>
            </a:r>
          </a:p>
        </p:txBody>
      </p:sp>
    </p:spTree>
    <p:extLst>
      <p:ext uri="{BB962C8B-B14F-4D97-AF65-F5344CB8AC3E}">
        <p14:creationId xmlns:p14="http://schemas.microsoft.com/office/powerpoint/2010/main" val="1515799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a:extLst>
              <a:ext uri="{FF2B5EF4-FFF2-40B4-BE49-F238E27FC236}">
                <a16:creationId xmlns:a16="http://schemas.microsoft.com/office/drawing/2014/main" id="{4CF67E32-6ADC-4B17-8A99-248062C06AB3}"/>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B7563EC5-7AC2-4479-AA3D-37B8BCF0C857}" type="datetime1">
              <a:rPr lang="zh-CN" altLang="en-US"/>
              <a:pPr/>
              <a:t>2022/10/11</a:t>
            </a:fld>
            <a:endParaRPr lang="en-US" altLang="zh-CN"/>
          </a:p>
        </p:txBody>
      </p:sp>
      <p:sp>
        <p:nvSpPr>
          <p:cNvPr id="41987" name="灯片编号占位符 4">
            <a:extLst>
              <a:ext uri="{FF2B5EF4-FFF2-40B4-BE49-F238E27FC236}">
                <a16:creationId xmlns:a16="http://schemas.microsoft.com/office/drawing/2014/main" id="{9A2FF0DA-0E5D-4732-BBAE-DCA033C6A02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D2ADCB15-AA72-4B3E-8476-225A567B69CD}" type="slidenum">
              <a:rPr lang="en-US" altLang="zh-CN"/>
              <a:pPr/>
              <a:t>9</a:t>
            </a:fld>
            <a:endParaRPr lang="en-US" altLang="zh-CN"/>
          </a:p>
        </p:txBody>
      </p:sp>
      <p:sp>
        <p:nvSpPr>
          <p:cNvPr id="41988" name="Rectangle 2">
            <a:extLst>
              <a:ext uri="{FF2B5EF4-FFF2-40B4-BE49-F238E27FC236}">
                <a16:creationId xmlns:a16="http://schemas.microsoft.com/office/drawing/2014/main" id="{D7744B87-DE14-4702-BB05-4AB80D3A5389}"/>
              </a:ext>
            </a:extLst>
          </p:cNvPr>
          <p:cNvSpPr>
            <a:spLocks noGrp="1" noChangeArrowheads="1"/>
          </p:cNvSpPr>
          <p:nvPr>
            <p:ph type="title"/>
          </p:nvPr>
        </p:nvSpPr>
        <p:spPr/>
        <p:txBody>
          <a:bodyPr/>
          <a:lstStyle/>
          <a:p>
            <a:r>
              <a:rPr lang="fi-FI" altLang="zh-CN"/>
              <a:t>Basic Idea</a:t>
            </a:r>
            <a:endParaRPr lang="en-US" altLang="zh-CN"/>
          </a:p>
        </p:txBody>
      </p:sp>
      <p:sp>
        <p:nvSpPr>
          <p:cNvPr id="41989" name="Rectangle 3">
            <a:extLst>
              <a:ext uri="{FF2B5EF4-FFF2-40B4-BE49-F238E27FC236}">
                <a16:creationId xmlns:a16="http://schemas.microsoft.com/office/drawing/2014/main" id="{5703B2D1-6A47-4510-AFF1-5C56A517EE40}"/>
              </a:ext>
            </a:extLst>
          </p:cNvPr>
          <p:cNvSpPr>
            <a:spLocks noGrp="1" noChangeArrowheads="1"/>
          </p:cNvSpPr>
          <p:nvPr>
            <p:ph type="body" idx="1"/>
          </p:nvPr>
        </p:nvSpPr>
        <p:spPr/>
        <p:txBody>
          <a:bodyPr/>
          <a:lstStyle/>
          <a:p>
            <a:r>
              <a:rPr lang="en-US" altLang="zh-CN" b="1"/>
              <a:t>Issue: </a:t>
            </a:r>
            <a:r>
              <a:rPr lang="en-US" altLang="zh-CN">
                <a:solidFill>
                  <a:schemeClr val="tx1"/>
                </a:solidFill>
                <a:latin typeface="Calibri" panose="020F0502020204030204" pitchFamily="34" charset="0"/>
              </a:rPr>
              <a:t>Copying data over a network takes time</a:t>
            </a:r>
          </a:p>
          <a:p>
            <a:r>
              <a:rPr lang="en-US" altLang="zh-CN" b="1"/>
              <a:t>Idea: </a:t>
            </a:r>
            <a:r>
              <a:rPr lang="en-US" altLang="zh-CN"/>
              <a:t></a:t>
            </a:r>
          </a:p>
          <a:p>
            <a:pPr lvl="1"/>
            <a:r>
              <a:rPr lang="en-US" altLang="zh-CN"/>
              <a:t>Bring computation to data </a:t>
            </a:r>
          </a:p>
          <a:p>
            <a:pPr lvl="1"/>
            <a:r>
              <a:rPr lang="en-US" altLang="zh-CN"/>
              <a:t>Store files multiple times for reliability </a:t>
            </a:r>
          </a:p>
          <a:p>
            <a:r>
              <a:rPr lang="en-US" altLang="zh-CN" b="1"/>
              <a:t>MapReduce </a:t>
            </a:r>
            <a:r>
              <a:rPr lang="en-US" altLang="zh-CN"/>
              <a:t>addresses these problems</a:t>
            </a:r>
          </a:p>
          <a:p>
            <a:pPr lvl="1"/>
            <a:r>
              <a:rPr lang="en-US" altLang="zh-CN" b="1"/>
              <a:t>Storage Infrastructure – File system </a:t>
            </a:r>
            <a:r>
              <a:rPr lang="en-US" altLang="zh-CN"/>
              <a:t></a:t>
            </a:r>
          </a:p>
          <a:p>
            <a:pPr lvl="2"/>
            <a:r>
              <a:rPr lang="en-US" altLang="zh-CN"/>
              <a:t>Google: GFS. </a:t>
            </a:r>
          </a:p>
          <a:p>
            <a:pPr lvl="2"/>
            <a:r>
              <a:rPr lang="en-US" altLang="zh-CN"/>
              <a:t>Hadoop: HDFS </a:t>
            </a:r>
          </a:p>
          <a:p>
            <a:pPr lvl="1"/>
            <a:r>
              <a:rPr lang="en-US" altLang="zh-CN" b="1"/>
              <a:t>Programming model </a:t>
            </a:r>
            <a:r>
              <a:rPr lang="en-US" altLang="zh-CN"/>
              <a:t></a:t>
            </a:r>
          </a:p>
          <a:p>
            <a:pPr lvl="2"/>
            <a:r>
              <a:rPr lang="en-US" altLang="zh-CN"/>
              <a:t>MapReduce </a:t>
            </a:r>
          </a:p>
        </p:txBody>
      </p:sp>
      <p:grpSp>
        <p:nvGrpSpPr>
          <p:cNvPr id="41990" name="Group 6">
            <a:extLst>
              <a:ext uri="{FF2B5EF4-FFF2-40B4-BE49-F238E27FC236}">
                <a16:creationId xmlns:a16="http://schemas.microsoft.com/office/drawing/2014/main" id="{5D593B97-078B-43A0-A10F-F11E1294F4A6}"/>
              </a:ext>
            </a:extLst>
          </p:cNvPr>
          <p:cNvGrpSpPr>
            <a:grpSpLocks/>
          </p:cNvGrpSpPr>
          <p:nvPr/>
        </p:nvGrpSpPr>
        <p:grpSpPr bwMode="auto">
          <a:xfrm>
            <a:off x="6096000" y="5084764"/>
            <a:ext cx="1079500" cy="504825"/>
            <a:chOff x="6143624" y="2514600"/>
            <a:chExt cx="698320" cy="419100"/>
          </a:xfrm>
        </p:grpSpPr>
        <p:sp>
          <p:nvSpPr>
            <p:cNvPr id="41991" name="Right Arrow 7">
              <a:extLst>
                <a:ext uri="{FF2B5EF4-FFF2-40B4-BE49-F238E27FC236}">
                  <a16:creationId xmlns:a16="http://schemas.microsoft.com/office/drawing/2014/main" id="{8EADAE14-1F36-4CA0-BE85-3089D0131D54}"/>
                </a:ext>
              </a:extLst>
            </p:cNvPr>
            <p:cNvSpPr>
              <a:spLocks noChangeArrowheads="1"/>
            </p:cNvSpPr>
            <p:nvPr/>
          </p:nvSpPr>
          <p:spPr bwMode="auto">
            <a:xfrm rot="10800000">
              <a:off x="6143624" y="2514600"/>
              <a:ext cx="695325" cy="419100"/>
            </a:xfrm>
            <a:prstGeom prst="rightArrow">
              <a:avLst>
                <a:gd name="adj1" fmla="val 50000"/>
                <a:gd name="adj2" fmla="val 50003"/>
              </a:avLst>
            </a:prstGeom>
            <a:solidFill>
              <a:srgbClr val="FF9900"/>
            </a:solidFill>
            <a:ln w="19050" algn="ctr">
              <a:solidFill>
                <a:schemeClr val="tx1"/>
              </a:solidFill>
              <a:round/>
              <a:headEnd/>
              <a:tailEnd/>
            </a:ln>
          </p:spPr>
          <p:txBody>
            <a:bodyPr rot="10800000" anchor="ct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endParaRPr lang="zh-CN" altLang="zh-CN" sz="2000">
                <a:solidFill>
                  <a:schemeClr val="tx1"/>
                </a:solidFill>
                <a:latin typeface="Tahoma" panose="020B0604030504040204" pitchFamily="34" charset="0"/>
              </a:endParaRPr>
            </a:p>
          </p:txBody>
        </p:sp>
        <p:sp>
          <p:nvSpPr>
            <p:cNvPr id="41992" name="TextBox 8">
              <a:extLst>
                <a:ext uri="{FF2B5EF4-FFF2-40B4-BE49-F238E27FC236}">
                  <a16:creationId xmlns:a16="http://schemas.microsoft.com/office/drawing/2014/main" id="{2A7045F3-E00E-423E-AC4F-6CB32ED02105}"/>
                </a:ext>
              </a:extLst>
            </p:cNvPr>
            <p:cNvSpPr txBox="1">
              <a:spLocks noChangeArrowheads="1"/>
            </p:cNvSpPr>
            <p:nvPr/>
          </p:nvSpPr>
          <p:spPr bwMode="auto">
            <a:xfrm>
              <a:off x="6316150" y="2600265"/>
              <a:ext cx="525794" cy="20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n"/>
                <a:defRPr sz="3000">
                  <a:solidFill>
                    <a:srgbClr val="0000FF"/>
                  </a:solidFill>
                  <a:latin typeface="Arial Unicode MS" panose="020B0604020202020204" pitchFamily="34" charset="-128"/>
                  <a:ea typeface="SimSun" panose="02010600030101010101" pitchFamily="2" charset="-122"/>
                </a:defRPr>
              </a:lvl1pPr>
              <a:lvl2pPr marL="742950" indent="-285750">
                <a:spcBef>
                  <a:spcPct val="20000"/>
                </a:spcBef>
                <a:buClr>
                  <a:schemeClr val="accent2"/>
                </a:buClr>
                <a:buSzPct val="70000"/>
                <a:buFont typeface="Wingdings" panose="05000000000000000000" pitchFamily="2" charset="2"/>
                <a:buChar char="u"/>
                <a:defRPr sz="2600">
                  <a:solidFill>
                    <a:schemeClr val="tx1"/>
                  </a:solidFill>
                  <a:latin typeface="Arial" panose="020B0604020202020204" pitchFamily="34" charset="0"/>
                  <a:ea typeface="SimSun" panose="02010600030101010101" pitchFamily="2" charset="-122"/>
                </a:defRPr>
              </a:lvl2pPr>
              <a:lvl3pPr marL="1143000" indent="-228600">
                <a:spcBef>
                  <a:spcPct val="20000"/>
                </a:spcBef>
                <a:buClr>
                  <a:schemeClr val="accent1"/>
                </a:buClr>
                <a:buSzPct val="70000"/>
                <a:buFont typeface="Wingdings" panose="05000000000000000000" pitchFamily="2" charset="2"/>
                <a:buChar char="p"/>
                <a:defRPr sz="2300">
                  <a:solidFill>
                    <a:schemeClr val="tx1"/>
                  </a:solidFill>
                  <a:latin typeface="Arial" panose="020B0604020202020204" pitchFamily="34" charset="0"/>
                  <a:ea typeface="SimSun" panose="02010600030101010101" pitchFamily="2" charset="-122"/>
                </a:defRPr>
              </a:lvl3pPr>
              <a:lvl4pPr marL="1600200" indent="-228600">
                <a:spcBef>
                  <a:spcPct val="20000"/>
                </a:spcBef>
                <a:buClr>
                  <a:schemeClr val="tx2"/>
                </a:buClr>
                <a:buSzPct val="75000"/>
                <a:buFont typeface="Wingdings" panose="05000000000000000000" pitchFamily="2" charset="2"/>
                <a:buChar char="Ø"/>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lr>
                  <a:schemeClr val="folHlink"/>
                </a:buClr>
                <a:buSzPct val="80000"/>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lr>
                  <a:schemeClr val="folHlink"/>
                </a:buClr>
                <a:buSzPct val="80000"/>
                <a:buChar char="•"/>
                <a:defRPr sz="2000">
                  <a:solidFill>
                    <a:schemeClr val="tx1"/>
                  </a:solidFill>
                  <a:latin typeface="Arial" panose="020B0604020202020204" pitchFamily="34" charset="0"/>
                  <a:ea typeface="SimSun" panose="02010600030101010101" pitchFamily="2" charset="-122"/>
                </a:defRPr>
              </a:lvl9pPr>
            </a:lstStyle>
            <a:p>
              <a:pPr algn="ctr" eaLnBrk="1" hangingPunct="1">
                <a:buClr>
                  <a:schemeClr val="hlink"/>
                </a:buClr>
                <a:buSzPct val="55000"/>
                <a:buFont typeface="Wingdings" panose="05000000000000000000" pitchFamily="2" charset="2"/>
                <a:buNone/>
              </a:pPr>
              <a:r>
                <a:rPr lang="en-US" altLang="zh-CN" sz="1000">
                  <a:solidFill>
                    <a:schemeClr val="tx1"/>
                  </a:solidFill>
                  <a:latin typeface="Arial" panose="020B0604020202020204" pitchFamily="34" charset="0"/>
                  <a:cs typeface="Arial" panose="020B0604020202020204" pitchFamily="34" charset="0"/>
                </a:rPr>
                <a:t>NEXT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12739</TotalTime>
  <Words>4492</Words>
  <Application>Microsoft Office PowerPoint</Application>
  <PresentationFormat>Widescreen</PresentationFormat>
  <Paragraphs>506</Paragraphs>
  <Slides>74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Arial Unicode MS</vt:lpstr>
      <vt:lpstr>Bodoni MT</vt:lpstr>
      <vt:lpstr>Calibri</vt:lpstr>
      <vt:lpstr>Calibri Light</vt:lpstr>
      <vt:lpstr>Courier New</vt:lpstr>
      <vt:lpstr>Tahoma</vt:lpstr>
      <vt:lpstr>Wingdings</vt:lpstr>
      <vt:lpstr>Office Theme</vt:lpstr>
      <vt:lpstr>Map Reduce Programming</vt:lpstr>
      <vt:lpstr>Contents</vt:lpstr>
      <vt:lpstr>Overview</vt:lpstr>
      <vt:lpstr>PowerPoint Presentation</vt:lpstr>
      <vt:lpstr>What is Map Reduce?</vt:lpstr>
      <vt:lpstr>Word count Job</vt:lpstr>
      <vt:lpstr>PowerPoint Presentation</vt:lpstr>
      <vt:lpstr>PowerPoint Presentation</vt:lpstr>
      <vt:lpstr>Basic Idea</vt:lpstr>
      <vt:lpstr>Recall HashTable</vt:lpstr>
      <vt:lpstr>From HashTable to Distributed Hash Table (DHT)</vt:lpstr>
      <vt:lpstr>From DHT to MapReduce</vt:lpstr>
      <vt:lpstr>The MapReduce programming model</vt:lpstr>
      <vt:lpstr>The MapReduce programming model</vt:lpstr>
      <vt:lpstr>Simple example: Word count</vt:lpstr>
      <vt:lpstr>Simple example: Word count</vt:lpstr>
      <vt:lpstr>MapReduce: A Diagram</vt:lpstr>
      <vt:lpstr>MapReduce: In Parallel</vt:lpstr>
      <vt:lpstr>Steps of MapReduce</vt:lpstr>
      <vt:lpstr>MapReduce Examples #example1</vt:lpstr>
      <vt:lpstr>counting words of different lengths#example2</vt:lpstr>
      <vt:lpstr>PowerPoint Presentation</vt:lpstr>
      <vt:lpstr>Find out the word length histogram#example3 </vt:lpstr>
      <vt:lpstr>PowerPoint Presentation</vt:lpstr>
      <vt:lpstr>PowerPoint Presentation</vt:lpstr>
      <vt:lpstr>PowerPoint Presentation</vt:lpstr>
      <vt:lpstr>PowerPoint Presentation</vt:lpstr>
      <vt:lpstr>Inverted Index #example4</vt:lpstr>
      <vt:lpstr>Matrix Multiplication#example5</vt:lpstr>
      <vt:lpstr>Map Function</vt:lpstr>
      <vt:lpstr>PowerPoint Presentation</vt:lpstr>
      <vt:lpstr>PowerPoint Presentation</vt:lpstr>
      <vt:lpstr>Sum of even numbers and sum of odd numbers of squares of a given number list</vt:lpstr>
      <vt:lpstr>Sum of even numbers , sum of odd numbers and sum of prime numbers of squares of a given number list</vt:lpstr>
      <vt:lpstr>In Detail</vt:lpstr>
      <vt:lpstr>Mapper in Hadoop Map-Reduce</vt:lpstr>
      <vt:lpstr>PowerPoint Presentation</vt:lpstr>
      <vt:lpstr>InputSplit</vt:lpstr>
      <vt:lpstr>PowerPoint Presentation</vt:lpstr>
      <vt:lpstr>PowerPoint Presentation</vt:lpstr>
      <vt:lpstr>What is Hadoop InputFormat?</vt:lpstr>
      <vt:lpstr>Types of InputFormat in MapReduce </vt:lpstr>
      <vt:lpstr>1. FileInputFormat </vt:lpstr>
      <vt:lpstr>2. TextInputFormat </vt:lpstr>
      <vt:lpstr>3. KeyValueTextInputFormat </vt:lpstr>
      <vt:lpstr>4. SequenceFileInputFormat </vt:lpstr>
      <vt:lpstr>5. SequenceFileAsTextInputFormat </vt:lpstr>
      <vt:lpstr>7. NlineInputFormat </vt:lpstr>
      <vt:lpstr>8. DBInputFormat </vt:lpstr>
      <vt:lpstr>Where to mention?</vt:lpstr>
      <vt:lpstr>Record Reader</vt:lpstr>
      <vt:lpstr>PowerPoint Presentation</vt:lpstr>
      <vt:lpstr>Types of Hadoop Record Reader in MapReduce </vt:lpstr>
      <vt:lpstr>Hadoop Record Writer</vt:lpstr>
      <vt:lpstr>Java Programs for Word count Problem</vt:lpstr>
      <vt:lpstr>PowerPoint Presentation</vt:lpstr>
      <vt:lpstr>PowerPoint Presentation</vt:lpstr>
      <vt:lpstr>NCDC data</vt:lpstr>
      <vt:lpstr>PowerPoint Presentation</vt:lpstr>
      <vt:lpstr>PowerPoint Presentation</vt:lpstr>
      <vt:lpstr>PowerPoint Presentation</vt:lpstr>
      <vt:lpstr>PowerPoint Presentation</vt:lpstr>
      <vt:lpstr>Hadoop/Map Reduce Combiners</vt:lpstr>
      <vt:lpstr>MapReduce program without Combiner </vt:lpstr>
      <vt:lpstr>MapReduce program with Combiner </vt:lpstr>
      <vt:lpstr>Disadvantages of MapReduce Combiner</vt:lpstr>
      <vt:lpstr>Where to define it?</vt:lpstr>
      <vt:lpstr>Hadoop Partitioner / MapReduce Partitioner</vt:lpstr>
      <vt:lpstr>Need of Hadoop MapReduce Partitioner</vt:lpstr>
      <vt:lpstr>PowerPoint Presentation</vt:lpstr>
      <vt:lpstr>How many Partitioner </vt:lpstr>
      <vt:lpstr>Poor Partitioning in Hadoop MapReduce</vt:lpstr>
      <vt:lpstr>PowerPoint Presentation</vt:lpstr>
      <vt:lpstr>How to set number of reducers?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 Reduce Programming</dc:title>
  <dc:creator>Administrator</dc:creator>
  <cp:lastModifiedBy>CSE-5</cp:lastModifiedBy>
  <cp:revision>50</cp:revision>
  <dcterms:created xsi:type="dcterms:W3CDTF">2020-08-23T15:48:34Z</dcterms:created>
  <dcterms:modified xsi:type="dcterms:W3CDTF">2022-10-11T09:19:27Z</dcterms:modified>
</cp:coreProperties>
</file>